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jpeg" ContentType="image/jpeg"/>
  <Default Extension="jp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comments/modernComment_110_2F852222.xml" ContentType="application/vnd.ms-powerpoint.comments+xml"/>
  <Override PartName="/ppt/comments/modernComment_113_175768A3.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7" r:id="rId5"/>
    <p:sldId id="272" r:id="rId6"/>
    <p:sldId id="273" r:id="rId7"/>
    <p:sldId id="274" r:id="rId8"/>
    <p:sldId id="278" r:id="rId9"/>
    <p:sldId id="275" r:id="rId10"/>
    <p:sldId id="276" r:id="rId11"/>
    <p:sldId id="279" r:id="rId12"/>
    <p:sldId id="27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7045DA8-F5F0-C5D5-57D9-292C40A35F23}" name="Alison Pye" initials="AP" userId="S::alison.pye1@england.nhs.uk::07f72388-900b-45bc-b970-2c9762051dd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425563"/>
    <a:srgbClr val="3E5F73"/>
    <a:srgbClr val="0067A5"/>
    <a:srgbClr val="E600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BC1F84-3D9F-4837-ADB3-A5B6687C6735}" v="21" dt="2024-02-28T13:48:48.8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422"/>
    <p:restoredTop sz="96291"/>
  </p:normalViewPr>
  <p:slideViewPr>
    <p:cSldViewPr snapToGrid="0" snapToObjects="1" showGuides="1">
      <p:cViewPr varScale="1">
        <p:scale>
          <a:sx n="88" d="100"/>
          <a:sy n="88" d="100"/>
        </p:scale>
        <p:origin x="381" y="6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son Pye" userId="07f72388-900b-45bc-b970-2c9762051ddd" providerId="ADAL" clId="{BDBC1F84-3D9F-4837-ADB3-A5B6687C6735}"/>
    <pc:docChg chg="undo custSel addSld delSld modSld">
      <pc:chgData name="Alison Pye" userId="07f72388-900b-45bc-b970-2c9762051ddd" providerId="ADAL" clId="{BDBC1F84-3D9F-4837-ADB3-A5B6687C6735}" dt="2024-02-28T13:50:02.745" v="2854"/>
      <pc:docMkLst>
        <pc:docMk/>
      </pc:docMkLst>
      <pc:sldChg chg="modSp mod">
        <pc:chgData name="Alison Pye" userId="07f72388-900b-45bc-b970-2c9762051ddd" providerId="ADAL" clId="{BDBC1F84-3D9F-4837-ADB3-A5B6687C6735}" dt="2024-02-26T07:06:17.135" v="102" actId="20577"/>
        <pc:sldMkLst>
          <pc:docMk/>
          <pc:sldMk cId="2180496082" sldId="257"/>
        </pc:sldMkLst>
        <pc:spChg chg="mod">
          <ac:chgData name="Alison Pye" userId="07f72388-900b-45bc-b970-2c9762051ddd" providerId="ADAL" clId="{BDBC1F84-3D9F-4837-ADB3-A5B6687C6735}" dt="2024-02-26T07:06:17.135" v="102" actId="20577"/>
          <ac:spMkLst>
            <pc:docMk/>
            <pc:sldMk cId="2180496082" sldId="257"/>
            <ac:spMk id="2" creationId="{94CAE552-93F2-854F-A0D6-DA1EDCE970B8}"/>
          </ac:spMkLst>
        </pc:spChg>
        <pc:spChg chg="mod">
          <ac:chgData name="Alison Pye" userId="07f72388-900b-45bc-b970-2c9762051ddd" providerId="ADAL" clId="{BDBC1F84-3D9F-4837-ADB3-A5B6687C6735}" dt="2024-02-26T07:05:52.535" v="77" actId="20577"/>
          <ac:spMkLst>
            <pc:docMk/>
            <pc:sldMk cId="2180496082" sldId="257"/>
            <ac:spMk id="3" creationId="{8A32FB23-DB9A-FE4D-A707-4BE3918A9223}"/>
          </ac:spMkLst>
        </pc:spChg>
      </pc:sldChg>
      <pc:sldChg chg="del">
        <pc:chgData name="Alison Pye" userId="07f72388-900b-45bc-b970-2c9762051ddd" providerId="ADAL" clId="{BDBC1F84-3D9F-4837-ADB3-A5B6687C6735}" dt="2024-02-26T07:59:55.739" v="1630" actId="47"/>
        <pc:sldMkLst>
          <pc:docMk/>
          <pc:sldMk cId="3374169138" sldId="259"/>
        </pc:sldMkLst>
      </pc:sldChg>
      <pc:sldChg chg="addSp delSp modSp mod addCm">
        <pc:chgData name="Alison Pye" userId="07f72388-900b-45bc-b970-2c9762051ddd" providerId="ADAL" clId="{BDBC1F84-3D9F-4837-ADB3-A5B6687C6735}" dt="2024-02-28T13:50:02.745" v="2854"/>
        <pc:sldMkLst>
          <pc:docMk/>
          <pc:sldMk cId="797254178" sldId="272"/>
        </pc:sldMkLst>
        <pc:spChg chg="mod">
          <ac:chgData name="Alison Pye" userId="07f72388-900b-45bc-b970-2c9762051ddd" providerId="ADAL" clId="{BDBC1F84-3D9F-4837-ADB3-A5B6687C6735}" dt="2024-02-26T07:57:37.279" v="1591" actId="1076"/>
          <ac:spMkLst>
            <pc:docMk/>
            <pc:sldMk cId="797254178" sldId="272"/>
            <ac:spMk id="2" creationId="{EA688304-3DAC-5A5A-5C6C-A92333E50C62}"/>
          </ac:spMkLst>
        </pc:spChg>
        <pc:spChg chg="mod">
          <ac:chgData name="Alison Pye" userId="07f72388-900b-45bc-b970-2c9762051ddd" providerId="ADAL" clId="{BDBC1F84-3D9F-4837-ADB3-A5B6687C6735}" dt="2024-02-26T07:39:07.449" v="627" actId="113"/>
          <ac:spMkLst>
            <pc:docMk/>
            <pc:sldMk cId="797254178" sldId="272"/>
            <ac:spMk id="3" creationId="{C45E7B9E-31AE-7721-9D02-E25872968CE8}"/>
          </ac:spMkLst>
        </pc:spChg>
        <pc:graphicFrameChg chg="add del mod">
          <ac:chgData name="Alison Pye" userId="07f72388-900b-45bc-b970-2c9762051ddd" providerId="ADAL" clId="{BDBC1F84-3D9F-4837-ADB3-A5B6687C6735}" dt="2024-02-26T07:14:00.454" v="261"/>
          <ac:graphicFrameMkLst>
            <pc:docMk/>
            <pc:sldMk cId="797254178" sldId="272"/>
            <ac:graphicFrameMk id="4" creationId="{75413372-50D6-EAE3-FE23-149181531B26}"/>
          </ac:graphicFrameMkLst>
        </pc:graphicFrameChg>
        <pc:graphicFrameChg chg="add mod">
          <ac:chgData name="Alison Pye" userId="07f72388-900b-45bc-b970-2c9762051ddd" providerId="ADAL" clId="{BDBC1F84-3D9F-4837-ADB3-A5B6687C6735}" dt="2024-02-26T12:22:02.680" v="1974"/>
          <ac:graphicFrameMkLst>
            <pc:docMk/>
            <pc:sldMk cId="797254178" sldId="272"/>
            <ac:graphicFrameMk id="5" creationId="{89A650EF-1F1D-8463-ED09-BF337F3C0CC9}"/>
          </ac:graphicFrameMkLst>
        </pc:graphicFrameChg>
        <pc:graphicFrameChg chg="add mod">
          <ac:chgData name="Alison Pye" userId="07f72388-900b-45bc-b970-2c9762051ddd" providerId="ADAL" clId="{BDBC1F84-3D9F-4837-ADB3-A5B6687C6735}" dt="2024-02-26T15:40:50.512" v="2314"/>
          <ac:graphicFrameMkLst>
            <pc:docMk/>
            <pc:sldMk cId="797254178" sldId="272"/>
            <ac:graphicFrameMk id="7" creationId="{2CAA504B-9C98-933D-41BF-CDA1CEF8EF35}"/>
          </ac:graphicFrameMkLst>
        </pc:graphicFrameChg>
        <pc:extLst>
          <p:ext xmlns:p="http://schemas.openxmlformats.org/presentationml/2006/main" uri="{D6D511B9-2390-475A-947B-AFAB55BFBCF1}">
            <pc226:cmChg xmlns:pc226="http://schemas.microsoft.com/office/powerpoint/2022/06/main/command" chg="add">
              <pc226:chgData name="Alison Pye" userId="07f72388-900b-45bc-b970-2c9762051ddd" providerId="ADAL" clId="{BDBC1F84-3D9F-4837-ADB3-A5B6687C6735}" dt="2024-02-28T13:50:02.745" v="2854"/>
              <pc2:cmMkLst xmlns:pc2="http://schemas.microsoft.com/office/powerpoint/2019/9/main/command">
                <pc:docMk/>
                <pc:sldMk cId="797254178" sldId="272"/>
                <pc2:cmMk id="{77D0FF25-CFA3-483B-9CEB-F4DF6106AF23}"/>
              </pc2:cmMkLst>
            </pc226:cmChg>
          </p:ext>
        </pc:extLst>
      </pc:sldChg>
      <pc:sldChg chg="modSp mod">
        <pc:chgData name="Alison Pye" userId="07f72388-900b-45bc-b970-2c9762051ddd" providerId="ADAL" clId="{BDBC1F84-3D9F-4837-ADB3-A5B6687C6735}" dt="2024-02-28T12:09:08.400" v="2744" actId="20577"/>
        <pc:sldMkLst>
          <pc:docMk/>
          <pc:sldMk cId="1096909242" sldId="273"/>
        </pc:sldMkLst>
        <pc:spChg chg="mod">
          <ac:chgData name="Alison Pye" userId="07f72388-900b-45bc-b970-2c9762051ddd" providerId="ADAL" clId="{BDBC1F84-3D9F-4837-ADB3-A5B6687C6735}" dt="2024-02-28T12:09:08.400" v="2744" actId="20577"/>
          <ac:spMkLst>
            <pc:docMk/>
            <pc:sldMk cId="1096909242" sldId="273"/>
            <ac:spMk id="2" creationId="{EA688304-3DAC-5A5A-5C6C-A92333E50C62}"/>
          </ac:spMkLst>
        </pc:spChg>
        <pc:spChg chg="mod">
          <ac:chgData name="Alison Pye" userId="07f72388-900b-45bc-b970-2c9762051ddd" providerId="ADAL" clId="{BDBC1F84-3D9F-4837-ADB3-A5B6687C6735}" dt="2024-02-26T07:39:12.051" v="628" actId="113"/>
          <ac:spMkLst>
            <pc:docMk/>
            <pc:sldMk cId="1096909242" sldId="273"/>
            <ac:spMk id="3" creationId="{C45E7B9E-31AE-7721-9D02-E25872968CE8}"/>
          </ac:spMkLst>
        </pc:spChg>
      </pc:sldChg>
      <pc:sldChg chg="modSp mod">
        <pc:chgData name="Alison Pye" userId="07f72388-900b-45bc-b970-2c9762051ddd" providerId="ADAL" clId="{BDBC1F84-3D9F-4837-ADB3-A5B6687C6735}" dt="2024-02-26T07:57:54.529" v="1618" actId="20577"/>
        <pc:sldMkLst>
          <pc:docMk/>
          <pc:sldMk cId="528126793" sldId="274"/>
        </pc:sldMkLst>
        <pc:spChg chg="mod">
          <ac:chgData name="Alison Pye" userId="07f72388-900b-45bc-b970-2c9762051ddd" providerId="ADAL" clId="{BDBC1F84-3D9F-4837-ADB3-A5B6687C6735}" dt="2024-02-26T07:57:54.529" v="1618" actId="20577"/>
          <ac:spMkLst>
            <pc:docMk/>
            <pc:sldMk cId="528126793" sldId="274"/>
            <ac:spMk id="2" creationId="{EA688304-3DAC-5A5A-5C6C-A92333E50C62}"/>
          </ac:spMkLst>
        </pc:spChg>
        <pc:spChg chg="mod">
          <ac:chgData name="Alison Pye" userId="07f72388-900b-45bc-b970-2c9762051ddd" providerId="ADAL" clId="{BDBC1F84-3D9F-4837-ADB3-A5B6687C6735}" dt="2024-02-26T07:39:31.391" v="632" actId="113"/>
          <ac:spMkLst>
            <pc:docMk/>
            <pc:sldMk cId="528126793" sldId="274"/>
            <ac:spMk id="3" creationId="{C45E7B9E-31AE-7721-9D02-E25872968CE8}"/>
          </ac:spMkLst>
        </pc:spChg>
      </pc:sldChg>
      <pc:sldChg chg="addSp delSp modSp mod addCm">
        <pc:chgData name="Alison Pye" userId="07f72388-900b-45bc-b970-2c9762051ddd" providerId="ADAL" clId="{BDBC1F84-3D9F-4837-ADB3-A5B6687C6735}" dt="2024-02-28T13:49:23.778" v="2853"/>
        <pc:sldMkLst>
          <pc:docMk/>
          <pc:sldMk cId="391604387" sldId="275"/>
        </pc:sldMkLst>
        <pc:spChg chg="mod">
          <ac:chgData name="Alison Pye" userId="07f72388-900b-45bc-b970-2c9762051ddd" providerId="ADAL" clId="{BDBC1F84-3D9F-4837-ADB3-A5B6687C6735}" dt="2024-02-28T13:47:27.621" v="2849" actId="20577"/>
          <ac:spMkLst>
            <pc:docMk/>
            <pc:sldMk cId="391604387" sldId="275"/>
            <ac:spMk id="2" creationId="{EA688304-3DAC-5A5A-5C6C-A92333E50C62}"/>
          </ac:spMkLst>
        </pc:spChg>
        <pc:spChg chg="mod">
          <ac:chgData name="Alison Pye" userId="07f72388-900b-45bc-b970-2c9762051ddd" providerId="ADAL" clId="{BDBC1F84-3D9F-4837-ADB3-A5B6687C6735}" dt="2024-02-26T15:35:41.590" v="2225" actId="1076"/>
          <ac:spMkLst>
            <pc:docMk/>
            <pc:sldMk cId="391604387" sldId="275"/>
            <ac:spMk id="3" creationId="{C45E7B9E-31AE-7721-9D02-E25872968CE8}"/>
          </ac:spMkLst>
        </pc:spChg>
        <pc:graphicFrameChg chg="add del mod">
          <ac:chgData name="Alison Pye" userId="07f72388-900b-45bc-b970-2c9762051ddd" providerId="ADAL" clId="{BDBC1F84-3D9F-4837-ADB3-A5B6687C6735}" dt="2024-02-28T13:47:23.515" v="2848" actId="478"/>
          <ac:graphicFrameMkLst>
            <pc:docMk/>
            <pc:sldMk cId="391604387" sldId="275"/>
            <ac:graphicFrameMk id="4" creationId="{65B52F1D-10C4-7DA4-9ED8-1A8EA6AE005C}"/>
          </ac:graphicFrameMkLst>
        </pc:graphicFrameChg>
        <pc:graphicFrameChg chg="add mod">
          <ac:chgData name="Alison Pye" userId="07f72388-900b-45bc-b970-2c9762051ddd" providerId="ADAL" clId="{BDBC1F84-3D9F-4837-ADB3-A5B6687C6735}" dt="2024-02-28T13:48:48.837" v="2852"/>
          <ac:graphicFrameMkLst>
            <pc:docMk/>
            <pc:sldMk cId="391604387" sldId="275"/>
            <ac:graphicFrameMk id="5" creationId="{ED4799D7-6A8C-B2FA-B21E-3BFBB6E3CD2E}"/>
          </ac:graphicFrameMkLst>
        </pc:graphicFrameChg>
        <pc:extLst>
          <p:ext xmlns:p="http://schemas.openxmlformats.org/presentationml/2006/main" uri="{D6D511B9-2390-475A-947B-AFAB55BFBCF1}">
            <pc226:cmChg xmlns:pc226="http://schemas.microsoft.com/office/powerpoint/2022/06/main/command" chg="add">
              <pc226:chgData name="Alison Pye" userId="07f72388-900b-45bc-b970-2c9762051ddd" providerId="ADAL" clId="{BDBC1F84-3D9F-4837-ADB3-A5B6687C6735}" dt="2024-02-28T13:49:23.778" v="2853"/>
              <pc2:cmMkLst xmlns:pc2="http://schemas.microsoft.com/office/powerpoint/2019/9/main/command">
                <pc:docMk/>
                <pc:sldMk cId="391604387" sldId="275"/>
                <pc2:cmMk id="{80EBB920-16D8-43C6-B724-63D9C8620083}"/>
              </pc2:cmMkLst>
            </pc226:cmChg>
          </p:ext>
        </pc:extLst>
      </pc:sldChg>
      <pc:sldChg chg="addSp modSp mod">
        <pc:chgData name="Alison Pye" userId="07f72388-900b-45bc-b970-2c9762051ddd" providerId="ADAL" clId="{BDBC1F84-3D9F-4837-ADB3-A5B6687C6735}" dt="2024-02-28T13:42:50.998" v="2754" actId="20577"/>
        <pc:sldMkLst>
          <pc:docMk/>
          <pc:sldMk cId="1308422219" sldId="276"/>
        </pc:sldMkLst>
        <pc:spChg chg="mod">
          <ac:chgData name="Alison Pye" userId="07f72388-900b-45bc-b970-2c9762051ddd" providerId="ADAL" clId="{BDBC1F84-3D9F-4837-ADB3-A5B6687C6735}" dt="2024-02-28T13:42:50.998" v="2754" actId="20577"/>
          <ac:spMkLst>
            <pc:docMk/>
            <pc:sldMk cId="1308422219" sldId="276"/>
            <ac:spMk id="2" creationId="{EA688304-3DAC-5A5A-5C6C-A92333E50C62}"/>
          </ac:spMkLst>
        </pc:spChg>
        <pc:spChg chg="mod">
          <ac:chgData name="Alison Pye" userId="07f72388-900b-45bc-b970-2c9762051ddd" providerId="ADAL" clId="{BDBC1F84-3D9F-4837-ADB3-A5B6687C6735}" dt="2024-02-26T08:03:41.805" v="1720" actId="1076"/>
          <ac:spMkLst>
            <pc:docMk/>
            <pc:sldMk cId="1308422219" sldId="276"/>
            <ac:spMk id="3" creationId="{C45E7B9E-31AE-7721-9D02-E25872968CE8}"/>
          </ac:spMkLst>
        </pc:spChg>
        <pc:spChg chg="add mod">
          <ac:chgData name="Alison Pye" userId="07f72388-900b-45bc-b970-2c9762051ddd" providerId="ADAL" clId="{BDBC1F84-3D9F-4837-ADB3-A5B6687C6735}" dt="2024-02-26T08:06:11.445" v="1757" actId="1076"/>
          <ac:spMkLst>
            <pc:docMk/>
            <pc:sldMk cId="1308422219" sldId="276"/>
            <ac:spMk id="4" creationId="{A5281F6A-99B6-82A4-F9F8-F5764E9957BB}"/>
          </ac:spMkLst>
        </pc:spChg>
        <pc:spChg chg="add mod">
          <ac:chgData name="Alison Pye" userId="07f72388-900b-45bc-b970-2c9762051ddd" providerId="ADAL" clId="{BDBC1F84-3D9F-4837-ADB3-A5B6687C6735}" dt="2024-02-26T08:06:24.455" v="1759" actId="1076"/>
          <ac:spMkLst>
            <pc:docMk/>
            <pc:sldMk cId="1308422219" sldId="276"/>
            <ac:spMk id="5" creationId="{4277139C-08E6-A85F-0029-3C3A14D9DED5}"/>
          </ac:spMkLst>
        </pc:spChg>
      </pc:sldChg>
      <pc:sldChg chg="modSp mod">
        <pc:chgData name="Alison Pye" userId="07f72388-900b-45bc-b970-2c9762051ddd" providerId="ADAL" clId="{BDBC1F84-3D9F-4837-ADB3-A5B6687C6735}" dt="2024-02-26T08:10:57.569" v="1920" actId="1076"/>
        <pc:sldMkLst>
          <pc:docMk/>
          <pc:sldMk cId="1403262771" sldId="277"/>
        </pc:sldMkLst>
        <pc:spChg chg="mod">
          <ac:chgData name="Alison Pye" userId="07f72388-900b-45bc-b970-2c9762051ddd" providerId="ADAL" clId="{BDBC1F84-3D9F-4837-ADB3-A5B6687C6735}" dt="2024-02-26T08:10:57.569" v="1920" actId="1076"/>
          <ac:spMkLst>
            <pc:docMk/>
            <pc:sldMk cId="1403262771" sldId="277"/>
            <ac:spMk id="2" creationId="{EA688304-3DAC-5A5A-5C6C-A92333E50C62}"/>
          </ac:spMkLst>
        </pc:spChg>
        <pc:spChg chg="mod">
          <ac:chgData name="Alison Pye" userId="07f72388-900b-45bc-b970-2c9762051ddd" providerId="ADAL" clId="{BDBC1F84-3D9F-4837-ADB3-A5B6687C6735}" dt="2024-02-26T08:00:03.393" v="1640" actId="20577"/>
          <ac:spMkLst>
            <pc:docMk/>
            <pc:sldMk cId="1403262771" sldId="277"/>
            <ac:spMk id="3" creationId="{C45E7B9E-31AE-7721-9D02-E25872968CE8}"/>
          </ac:spMkLst>
        </pc:spChg>
      </pc:sldChg>
      <pc:sldChg chg="modSp new mod">
        <pc:chgData name="Alison Pye" userId="07f72388-900b-45bc-b970-2c9762051ddd" providerId="ADAL" clId="{BDBC1F84-3D9F-4837-ADB3-A5B6687C6735}" dt="2024-02-26T18:20:50.139" v="2716" actId="113"/>
        <pc:sldMkLst>
          <pc:docMk/>
          <pc:sldMk cId="104883305" sldId="278"/>
        </pc:sldMkLst>
        <pc:spChg chg="mod">
          <ac:chgData name="Alison Pye" userId="07f72388-900b-45bc-b970-2c9762051ddd" providerId="ADAL" clId="{BDBC1F84-3D9F-4837-ADB3-A5B6687C6735}" dt="2024-02-26T18:20:50.139" v="2716" actId="113"/>
          <ac:spMkLst>
            <pc:docMk/>
            <pc:sldMk cId="104883305" sldId="278"/>
            <ac:spMk id="2" creationId="{ECBA8BBA-C124-224F-9825-FE691AAC4AAE}"/>
          </ac:spMkLst>
        </pc:spChg>
        <pc:spChg chg="mod">
          <ac:chgData name="Alison Pye" userId="07f72388-900b-45bc-b970-2c9762051ddd" providerId="ADAL" clId="{BDBC1F84-3D9F-4837-ADB3-A5B6687C6735}" dt="2024-02-26T15:40:37.285" v="2313" actId="20577"/>
          <ac:spMkLst>
            <pc:docMk/>
            <pc:sldMk cId="104883305" sldId="278"/>
            <ac:spMk id="3" creationId="{82234926-9EEE-75CB-7488-4A8B6149DA9C}"/>
          </ac:spMkLst>
        </pc:spChg>
      </pc:sldChg>
      <pc:sldChg chg="del">
        <pc:chgData name="Alison Pye" userId="07f72388-900b-45bc-b970-2c9762051ddd" providerId="ADAL" clId="{BDBC1F84-3D9F-4837-ADB3-A5B6687C6735}" dt="2024-02-26T07:59:54.805" v="1629" actId="47"/>
        <pc:sldMkLst>
          <pc:docMk/>
          <pc:sldMk cId="1848725620" sldId="278"/>
        </pc:sldMkLst>
      </pc:sldChg>
    </pc:docChg>
  </pc:docChgLst>
</pc:chgInfo>
</file>

<file path=ppt/comments/modernComment_110_2F852222.xml><?xml version="1.0" encoding="utf-8"?>
<p188:cmLst xmlns:a="http://schemas.openxmlformats.org/drawingml/2006/main" xmlns:r="http://schemas.openxmlformats.org/officeDocument/2006/relationships" xmlns:p188="http://schemas.microsoft.com/office/powerpoint/2018/8/main">
  <p188:cm id="{77D0FF25-CFA3-483B-9CEB-F4DF6106AF23}" authorId="{67045DA8-F5F0-C5D5-57D9-292C40A35F23}" created="2024-02-28T13:50:02.627">
    <ac:txMkLst xmlns:ac="http://schemas.microsoft.com/office/drawing/2013/main/command">
      <pc:docMk xmlns:pc="http://schemas.microsoft.com/office/powerpoint/2013/main/command"/>
      <pc:sldMk xmlns:pc="http://schemas.microsoft.com/office/powerpoint/2013/main/command" cId="797254178" sldId="272"/>
      <ac:spMk id="2" creationId="{EA688304-3DAC-5A5A-5C6C-A92333E50C62}"/>
      <ac:txMk cp="0" len="83">
        <ac:context len="393" hash="505805307"/>
      </ac:txMk>
    </ac:txMkLst>
    <p188:pos x="7675554" y="267125"/>
    <p188:txBody>
      <a:bodyPr/>
      <a:lstStyle/>
      <a:p>
        <a:r>
          <a:rPr lang="en-GB"/>
          <a:t>Due to be updated/finalised - add updated versions once available</a:t>
        </a:r>
      </a:p>
    </p188:txBody>
  </p188:cm>
</p188:cmLst>
</file>

<file path=ppt/comments/modernComment_113_175768A3.xml><?xml version="1.0" encoding="utf-8"?>
<p188:cmLst xmlns:a="http://schemas.openxmlformats.org/drawingml/2006/main" xmlns:r="http://schemas.openxmlformats.org/officeDocument/2006/relationships" xmlns:p188="http://schemas.microsoft.com/office/powerpoint/2018/8/main">
  <p188:cm id="{80EBB920-16D8-43C6-B724-63D9C8620083}" authorId="{67045DA8-F5F0-C5D5-57D9-292C40A35F23}" created="2024-02-28T13:49:23.642">
    <ac:txMkLst xmlns:ac="http://schemas.microsoft.com/office/drawing/2013/main/command">
      <pc:docMk xmlns:pc="http://schemas.microsoft.com/office/powerpoint/2013/main/command"/>
      <pc:sldMk xmlns:pc="http://schemas.microsoft.com/office/powerpoint/2013/main/command" cId="391604387" sldId="275"/>
      <ac:spMk id="2" creationId="{EA688304-3DAC-5A5A-5C6C-A92333E50C62}"/>
      <ac:txMk cp="1328" len="53">
        <ac:context len="1739" hash="184427079"/>
      </ac:txMk>
    </ac:txMkLst>
    <p188:pos x="4412590" y="3881196"/>
    <p188:txBody>
      <a:bodyPr/>
      <a:lstStyle/>
      <a:p>
        <a:r>
          <a:rPr lang="en-GB"/>
          <a:t>Currently in draft - needs to be finalised and add PDF version</a:t>
        </a:r>
      </a:p>
    </p188:txBody>
  </p188:cm>
</p188:cmLst>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2C50080-2430-D040-AA97-5F3B18420EE6}"/>
              </a:ext>
            </a:extLst>
          </p:cNvPr>
          <p:cNvSpPr>
            <a:spLocks noGrp="1"/>
          </p:cNvSpPr>
          <p:nvPr>
            <p:ph type="subTitle" idx="1" hasCustomPrompt="1"/>
          </p:nvPr>
        </p:nvSpPr>
        <p:spPr>
          <a:xfrm>
            <a:off x="7837713" y="5852160"/>
            <a:ext cx="3810948" cy="1005840"/>
          </a:xfrm>
          <a:prstGeom prst="rect">
            <a:avLst/>
          </a:prstGeom>
        </p:spPr>
        <p:txBody>
          <a:bodyPr>
            <a:normAutofit/>
          </a:bodyPr>
          <a:lstStyle>
            <a:lvl1pPr marL="0" indent="0" algn="r">
              <a:buNone/>
              <a:defRPr sz="1600" b="0">
                <a:solidFill>
                  <a:srgbClr val="425563"/>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by: John Smith</a:t>
            </a:r>
            <a:br>
              <a:rPr lang="en-US" dirty="0"/>
            </a:br>
            <a:r>
              <a:rPr lang="en-US" dirty="0"/>
              <a:t>Date to go here</a:t>
            </a:r>
          </a:p>
        </p:txBody>
      </p:sp>
      <p:sp>
        <p:nvSpPr>
          <p:cNvPr id="4" name="Title 1">
            <a:extLst>
              <a:ext uri="{FF2B5EF4-FFF2-40B4-BE49-F238E27FC236}">
                <a16:creationId xmlns:a16="http://schemas.microsoft.com/office/drawing/2014/main" id="{0065C174-ED0C-A44F-851C-56713AD9161A}"/>
              </a:ext>
            </a:extLst>
          </p:cNvPr>
          <p:cNvSpPr>
            <a:spLocks noGrp="1"/>
          </p:cNvSpPr>
          <p:nvPr>
            <p:ph type="ctrTitle" hasCustomPrompt="1"/>
          </p:nvPr>
        </p:nvSpPr>
        <p:spPr>
          <a:xfrm>
            <a:off x="714103" y="3030583"/>
            <a:ext cx="10834894" cy="1250086"/>
          </a:xfrm>
          <a:prstGeom prst="rect">
            <a:avLst/>
          </a:prstGeom>
        </p:spPr>
        <p:txBody>
          <a:bodyPr anchor="b">
            <a:normAutofit/>
          </a:bodyPr>
          <a:lstStyle>
            <a:lvl1pPr algn="l">
              <a:defRPr sz="3600">
                <a:solidFill>
                  <a:schemeClr val="bg1"/>
                </a:solidFill>
                <a:latin typeface="Arial" panose="020B0604020202020204" pitchFamily="34" charset="0"/>
                <a:cs typeface="Arial" panose="020B0604020202020204" pitchFamily="34" charset="0"/>
              </a:defRPr>
            </a:lvl1pPr>
          </a:lstStyle>
          <a:p>
            <a:r>
              <a:rPr lang="en-US" dirty="0"/>
              <a:t>Presentation title to go in here</a:t>
            </a:r>
          </a:p>
        </p:txBody>
      </p:sp>
    </p:spTree>
    <p:extLst>
      <p:ext uri="{BB962C8B-B14F-4D97-AF65-F5344CB8AC3E}">
        <p14:creationId xmlns:p14="http://schemas.microsoft.com/office/powerpoint/2010/main" val="3074527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i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2C50080-2430-D040-AA97-5F3B18420EE6}"/>
              </a:ext>
            </a:extLst>
          </p:cNvPr>
          <p:cNvSpPr>
            <a:spLocks noGrp="1"/>
          </p:cNvSpPr>
          <p:nvPr>
            <p:ph type="subTitle" idx="1" hasCustomPrompt="1"/>
          </p:nvPr>
        </p:nvSpPr>
        <p:spPr>
          <a:xfrm>
            <a:off x="7837713" y="5852160"/>
            <a:ext cx="3810948" cy="1005840"/>
          </a:xfrm>
          <a:prstGeom prst="rect">
            <a:avLst/>
          </a:prstGeom>
        </p:spPr>
        <p:txBody>
          <a:bodyPr>
            <a:normAutofit/>
          </a:bodyPr>
          <a:lstStyle>
            <a:lvl1pPr marL="0" indent="0" algn="r">
              <a:buNone/>
              <a:defRPr sz="1600" b="0">
                <a:solidFill>
                  <a:srgbClr val="425563"/>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by: John Smith</a:t>
            </a:r>
            <a:br>
              <a:rPr lang="en-US" dirty="0"/>
            </a:br>
            <a:r>
              <a:rPr lang="en-US" dirty="0"/>
              <a:t>Date to go here</a:t>
            </a:r>
          </a:p>
        </p:txBody>
      </p:sp>
      <p:sp>
        <p:nvSpPr>
          <p:cNvPr id="4" name="Title 1">
            <a:extLst>
              <a:ext uri="{FF2B5EF4-FFF2-40B4-BE49-F238E27FC236}">
                <a16:creationId xmlns:a16="http://schemas.microsoft.com/office/drawing/2014/main" id="{B371A67D-2259-1846-813E-539677523EBC}"/>
              </a:ext>
            </a:extLst>
          </p:cNvPr>
          <p:cNvSpPr>
            <a:spLocks noGrp="1"/>
          </p:cNvSpPr>
          <p:nvPr>
            <p:ph type="ctrTitle" hasCustomPrompt="1"/>
          </p:nvPr>
        </p:nvSpPr>
        <p:spPr>
          <a:xfrm>
            <a:off x="714103" y="3030583"/>
            <a:ext cx="10834894" cy="1250086"/>
          </a:xfrm>
          <a:prstGeom prst="rect">
            <a:avLst/>
          </a:prstGeom>
        </p:spPr>
        <p:txBody>
          <a:bodyPr anchor="b">
            <a:normAutofit/>
          </a:bodyPr>
          <a:lstStyle>
            <a:lvl1pPr algn="l">
              <a:defRPr sz="3600">
                <a:solidFill>
                  <a:schemeClr val="bg1"/>
                </a:solidFill>
                <a:latin typeface="Arial" panose="020B0604020202020204" pitchFamily="34" charset="0"/>
                <a:cs typeface="Arial" panose="020B0604020202020204" pitchFamily="34" charset="0"/>
              </a:defRPr>
            </a:lvl1pPr>
          </a:lstStyle>
          <a:p>
            <a:r>
              <a:rPr lang="en-US" dirty="0"/>
              <a:t>Presentation title to go in here</a:t>
            </a:r>
          </a:p>
        </p:txBody>
      </p:sp>
    </p:spTree>
    <p:extLst>
      <p:ext uri="{BB962C8B-B14F-4D97-AF65-F5344CB8AC3E}">
        <p14:creationId xmlns:p14="http://schemas.microsoft.com/office/powerpoint/2010/main" val="4080004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Yello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62A52-C601-6F41-B2A8-EE00512CCDE5}"/>
              </a:ext>
            </a:extLst>
          </p:cNvPr>
          <p:cNvSpPr>
            <a:spLocks noGrp="1"/>
          </p:cNvSpPr>
          <p:nvPr>
            <p:ph type="ctrTitle" hasCustomPrompt="1"/>
          </p:nvPr>
        </p:nvSpPr>
        <p:spPr>
          <a:xfrm>
            <a:off x="714103" y="3030583"/>
            <a:ext cx="10834894" cy="1250086"/>
          </a:xfrm>
          <a:prstGeom prst="rect">
            <a:avLst/>
          </a:prstGeom>
        </p:spPr>
        <p:txBody>
          <a:bodyPr anchor="b">
            <a:normAutofit/>
          </a:bodyPr>
          <a:lstStyle>
            <a:lvl1pPr algn="l">
              <a:defRPr sz="3600">
                <a:solidFill>
                  <a:schemeClr val="bg1"/>
                </a:solidFill>
                <a:latin typeface="Arial" panose="020B0604020202020204" pitchFamily="34" charset="0"/>
                <a:cs typeface="Arial" panose="020B0604020202020204" pitchFamily="34" charset="0"/>
              </a:defRPr>
            </a:lvl1pPr>
          </a:lstStyle>
          <a:p>
            <a:r>
              <a:rPr lang="en-US" dirty="0"/>
              <a:t>Presentation title to go in here</a:t>
            </a:r>
          </a:p>
        </p:txBody>
      </p:sp>
      <p:sp>
        <p:nvSpPr>
          <p:cNvPr id="3" name="Subtitle 2">
            <a:extLst>
              <a:ext uri="{FF2B5EF4-FFF2-40B4-BE49-F238E27FC236}">
                <a16:creationId xmlns:a16="http://schemas.microsoft.com/office/drawing/2014/main" id="{42C50080-2430-D040-AA97-5F3B18420EE6}"/>
              </a:ext>
            </a:extLst>
          </p:cNvPr>
          <p:cNvSpPr>
            <a:spLocks noGrp="1"/>
          </p:cNvSpPr>
          <p:nvPr>
            <p:ph type="subTitle" idx="1" hasCustomPrompt="1"/>
          </p:nvPr>
        </p:nvSpPr>
        <p:spPr>
          <a:xfrm>
            <a:off x="7837713" y="5852160"/>
            <a:ext cx="3810948" cy="1005840"/>
          </a:xfrm>
          <a:prstGeom prst="rect">
            <a:avLst/>
          </a:prstGeom>
        </p:spPr>
        <p:txBody>
          <a:bodyPr>
            <a:normAutofit/>
          </a:bodyPr>
          <a:lstStyle>
            <a:lvl1pPr marL="0" indent="0" algn="r">
              <a:buNone/>
              <a:defRPr sz="1600" b="0">
                <a:solidFill>
                  <a:srgbClr val="425563"/>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by: John Smith</a:t>
            </a:r>
            <a:br>
              <a:rPr lang="en-US" dirty="0"/>
            </a:br>
            <a:r>
              <a:rPr lang="en-US" dirty="0"/>
              <a:t>Date to go here</a:t>
            </a:r>
          </a:p>
        </p:txBody>
      </p:sp>
    </p:spTree>
    <p:extLst>
      <p:ext uri="{BB962C8B-B14F-4D97-AF65-F5344CB8AC3E}">
        <p14:creationId xmlns:p14="http://schemas.microsoft.com/office/powerpoint/2010/main" val="2549182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D0899E-2565-5D40-81E1-713D695A7674}"/>
              </a:ext>
            </a:extLst>
          </p:cNvPr>
          <p:cNvSpPr>
            <a:spLocks noGrp="1"/>
          </p:cNvSpPr>
          <p:nvPr>
            <p:ph idx="1"/>
          </p:nvPr>
        </p:nvSpPr>
        <p:spPr>
          <a:xfrm>
            <a:off x="563671" y="1825625"/>
            <a:ext cx="10790129" cy="4351338"/>
          </a:xfrm>
          <a:prstGeom prst="rect">
            <a:avLst/>
          </a:prstGeom>
        </p:spPr>
        <p:txBody>
          <a:bodyPr/>
          <a:lstStyle>
            <a:lvl1pPr>
              <a:defRPr sz="2400">
                <a:solidFill>
                  <a:srgbClr val="425563"/>
                </a:solidFill>
                <a:latin typeface="Arial" panose="020B0604020202020204" pitchFamily="34" charset="0"/>
                <a:cs typeface="Arial" panose="020B0604020202020204" pitchFamily="34" charset="0"/>
              </a:defRPr>
            </a:lvl1pPr>
            <a:lvl2pPr>
              <a:defRPr sz="2000">
                <a:solidFill>
                  <a:srgbClr val="425563"/>
                </a:solidFill>
                <a:latin typeface="Arial" panose="020B0604020202020204" pitchFamily="34" charset="0"/>
                <a:cs typeface="Arial" panose="020B0604020202020204" pitchFamily="34" charset="0"/>
              </a:defRPr>
            </a:lvl2pPr>
            <a:lvl3pPr>
              <a:defRPr sz="1600">
                <a:solidFill>
                  <a:srgbClr val="425563"/>
                </a:solidFill>
                <a:latin typeface="Arial" panose="020B0604020202020204" pitchFamily="34" charset="0"/>
                <a:cs typeface="Arial" panose="020B0604020202020204" pitchFamily="34" charset="0"/>
              </a:defRPr>
            </a:lvl3pPr>
            <a:lvl4pPr>
              <a:defRPr>
                <a:solidFill>
                  <a:srgbClr val="3E5F73"/>
                </a:solidFill>
                <a:latin typeface="Arial" panose="020B0604020202020204" pitchFamily="34" charset="0"/>
                <a:cs typeface="Arial" panose="020B0604020202020204" pitchFamily="34" charset="0"/>
              </a:defRPr>
            </a:lvl4pPr>
            <a:lvl5pPr>
              <a:defRPr>
                <a:solidFill>
                  <a:srgbClr val="3E5F73"/>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8" name="Title 1">
            <a:extLst>
              <a:ext uri="{FF2B5EF4-FFF2-40B4-BE49-F238E27FC236}">
                <a16:creationId xmlns:a16="http://schemas.microsoft.com/office/drawing/2014/main" id="{CE9EBC20-7028-D246-A62A-FDECB0D150FD}"/>
              </a:ext>
            </a:extLst>
          </p:cNvPr>
          <p:cNvSpPr>
            <a:spLocks noGrp="1"/>
          </p:cNvSpPr>
          <p:nvPr>
            <p:ph type="title"/>
          </p:nvPr>
        </p:nvSpPr>
        <p:spPr>
          <a:xfrm>
            <a:off x="563671" y="852055"/>
            <a:ext cx="8636085" cy="519545"/>
          </a:xfrm>
          <a:prstGeom prst="rect">
            <a:avLst/>
          </a:prstGeom>
        </p:spPr>
        <p:txBody>
          <a:bodyPr>
            <a:normAutofit/>
          </a:bodyPr>
          <a:lstStyle>
            <a:lvl1pPr>
              <a:defRPr sz="2800">
                <a:solidFill>
                  <a:srgbClr val="3E5F73"/>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151263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i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B82E70BC-344F-4941-8C7C-E440EC3E4260}"/>
              </a:ext>
            </a:extLst>
          </p:cNvPr>
          <p:cNvSpPr>
            <a:spLocks noGrp="1"/>
          </p:cNvSpPr>
          <p:nvPr>
            <p:ph idx="1"/>
          </p:nvPr>
        </p:nvSpPr>
        <p:spPr>
          <a:xfrm>
            <a:off x="563671" y="1825625"/>
            <a:ext cx="10790129" cy="4351338"/>
          </a:xfrm>
          <a:prstGeom prst="rect">
            <a:avLst/>
          </a:prstGeom>
        </p:spPr>
        <p:txBody>
          <a:bodyPr/>
          <a:lstStyle>
            <a:lvl1pPr>
              <a:defRPr sz="2400">
                <a:solidFill>
                  <a:srgbClr val="425563"/>
                </a:solidFill>
                <a:latin typeface="Arial" panose="020B0604020202020204" pitchFamily="34" charset="0"/>
                <a:cs typeface="Arial" panose="020B0604020202020204" pitchFamily="34" charset="0"/>
              </a:defRPr>
            </a:lvl1pPr>
            <a:lvl2pPr>
              <a:defRPr sz="2000">
                <a:solidFill>
                  <a:srgbClr val="425563"/>
                </a:solidFill>
                <a:latin typeface="Arial" panose="020B0604020202020204" pitchFamily="34" charset="0"/>
                <a:cs typeface="Arial" panose="020B0604020202020204" pitchFamily="34" charset="0"/>
              </a:defRPr>
            </a:lvl2pPr>
            <a:lvl3pPr>
              <a:defRPr sz="1600">
                <a:solidFill>
                  <a:srgbClr val="425563"/>
                </a:solidFill>
                <a:latin typeface="Arial" panose="020B0604020202020204" pitchFamily="34" charset="0"/>
                <a:cs typeface="Arial" panose="020B0604020202020204" pitchFamily="34" charset="0"/>
              </a:defRPr>
            </a:lvl3pPr>
            <a:lvl4pPr>
              <a:defRPr>
                <a:solidFill>
                  <a:srgbClr val="3E5F73"/>
                </a:solidFill>
                <a:latin typeface="Arial" panose="020B0604020202020204" pitchFamily="34" charset="0"/>
                <a:cs typeface="Arial" panose="020B0604020202020204" pitchFamily="34" charset="0"/>
              </a:defRPr>
            </a:lvl4pPr>
            <a:lvl5pPr>
              <a:defRPr>
                <a:solidFill>
                  <a:srgbClr val="3E5F73"/>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6" name="Title 1">
            <a:extLst>
              <a:ext uri="{FF2B5EF4-FFF2-40B4-BE49-F238E27FC236}">
                <a16:creationId xmlns:a16="http://schemas.microsoft.com/office/drawing/2014/main" id="{B5F3EBB5-73D6-CC4A-9F1D-89DCC2F61552}"/>
              </a:ext>
            </a:extLst>
          </p:cNvPr>
          <p:cNvSpPr>
            <a:spLocks noGrp="1"/>
          </p:cNvSpPr>
          <p:nvPr>
            <p:ph type="title"/>
          </p:nvPr>
        </p:nvSpPr>
        <p:spPr>
          <a:xfrm>
            <a:off x="563671" y="852055"/>
            <a:ext cx="8636085" cy="519545"/>
          </a:xfrm>
          <a:prstGeom prst="rect">
            <a:avLst/>
          </a:prstGeom>
        </p:spPr>
        <p:txBody>
          <a:bodyPr>
            <a:normAutofit/>
          </a:bodyPr>
          <a:lstStyle>
            <a:lvl1pPr>
              <a:defRPr sz="2800">
                <a:solidFill>
                  <a:srgbClr val="3E5F73"/>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863830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i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B82E70BC-344F-4941-8C7C-E440EC3E4260}"/>
              </a:ext>
            </a:extLst>
          </p:cNvPr>
          <p:cNvSpPr>
            <a:spLocks noGrp="1"/>
          </p:cNvSpPr>
          <p:nvPr>
            <p:ph idx="1"/>
          </p:nvPr>
        </p:nvSpPr>
        <p:spPr>
          <a:xfrm>
            <a:off x="563671" y="1825625"/>
            <a:ext cx="10790129" cy="4351338"/>
          </a:xfrm>
          <a:prstGeom prst="rect">
            <a:avLst/>
          </a:prstGeom>
        </p:spPr>
        <p:txBody>
          <a:bodyPr/>
          <a:lstStyle>
            <a:lvl1pPr>
              <a:defRPr sz="2400">
                <a:solidFill>
                  <a:srgbClr val="425563"/>
                </a:solidFill>
                <a:latin typeface="Arial" panose="020B0604020202020204" pitchFamily="34" charset="0"/>
                <a:cs typeface="Arial" panose="020B0604020202020204" pitchFamily="34" charset="0"/>
              </a:defRPr>
            </a:lvl1pPr>
            <a:lvl2pPr>
              <a:defRPr sz="2000">
                <a:solidFill>
                  <a:srgbClr val="425563"/>
                </a:solidFill>
                <a:latin typeface="Arial" panose="020B0604020202020204" pitchFamily="34" charset="0"/>
                <a:cs typeface="Arial" panose="020B0604020202020204" pitchFamily="34" charset="0"/>
              </a:defRPr>
            </a:lvl2pPr>
            <a:lvl3pPr>
              <a:defRPr sz="1600">
                <a:solidFill>
                  <a:srgbClr val="425563"/>
                </a:solidFill>
                <a:latin typeface="Arial" panose="020B0604020202020204" pitchFamily="34" charset="0"/>
                <a:cs typeface="Arial" panose="020B0604020202020204" pitchFamily="34" charset="0"/>
              </a:defRPr>
            </a:lvl3pPr>
            <a:lvl4pPr>
              <a:defRPr>
                <a:solidFill>
                  <a:srgbClr val="3E5F73"/>
                </a:solidFill>
                <a:latin typeface="Arial" panose="020B0604020202020204" pitchFamily="34" charset="0"/>
                <a:cs typeface="Arial" panose="020B0604020202020204" pitchFamily="34" charset="0"/>
              </a:defRPr>
            </a:lvl4pPr>
            <a:lvl5pPr>
              <a:defRPr>
                <a:solidFill>
                  <a:srgbClr val="3E5F73"/>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6" name="Title 1">
            <a:extLst>
              <a:ext uri="{FF2B5EF4-FFF2-40B4-BE49-F238E27FC236}">
                <a16:creationId xmlns:a16="http://schemas.microsoft.com/office/drawing/2014/main" id="{B5F3EBB5-73D6-CC4A-9F1D-89DCC2F61552}"/>
              </a:ext>
            </a:extLst>
          </p:cNvPr>
          <p:cNvSpPr>
            <a:spLocks noGrp="1"/>
          </p:cNvSpPr>
          <p:nvPr>
            <p:ph type="title"/>
          </p:nvPr>
        </p:nvSpPr>
        <p:spPr>
          <a:xfrm>
            <a:off x="563671" y="852055"/>
            <a:ext cx="8636085" cy="519545"/>
          </a:xfrm>
          <a:prstGeom prst="rect">
            <a:avLst/>
          </a:prstGeom>
        </p:spPr>
        <p:txBody>
          <a:bodyPr>
            <a:normAutofit/>
          </a:bodyPr>
          <a:lstStyle>
            <a:lvl1pPr>
              <a:defRPr sz="2800">
                <a:solidFill>
                  <a:srgbClr val="3E5F73"/>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187097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Dark Gre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9F16397-FE65-A44E-8565-615E9F88D85D}"/>
              </a:ext>
            </a:extLst>
          </p:cNvPr>
          <p:cNvSpPr>
            <a:spLocks noGrp="1"/>
          </p:cNvSpPr>
          <p:nvPr>
            <p:ph type="ctrTitle" hasCustomPrompt="1"/>
          </p:nvPr>
        </p:nvSpPr>
        <p:spPr>
          <a:xfrm>
            <a:off x="714103" y="3030583"/>
            <a:ext cx="6718663" cy="1250086"/>
          </a:xfrm>
          <a:prstGeom prst="rect">
            <a:avLst/>
          </a:prstGeom>
        </p:spPr>
        <p:txBody>
          <a:bodyPr anchor="b">
            <a:normAutofit/>
          </a:bodyPr>
          <a:lstStyle>
            <a:lvl1pPr algn="l">
              <a:defRPr sz="3600">
                <a:solidFill>
                  <a:schemeClr val="bg1"/>
                </a:solidFill>
                <a:latin typeface="Arial" panose="020B0604020202020204" pitchFamily="34" charset="0"/>
                <a:cs typeface="Arial" panose="020B0604020202020204" pitchFamily="34" charset="0"/>
              </a:defRPr>
            </a:lvl1pPr>
          </a:lstStyle>
          <a:p>
            <a:r>
              <a:rPr lang="en-US" dirty="0"/>
              <a:t>Divider title to go in here</a:t>
            </a:r>
          </a:p>
        </p:txBody>
      </p:sp>
    </p:spTree>
    <p:extLst>
      <p:ext uri="{BB962C8B-B14F-4D97-AF65-F5344CB8AC3E}">
        <p14:creationId xmlns:p14="http://schemas.microsoft.com/office/powerpoint/2010/main" val="3983625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Pi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9F16397-FE65-A44E-8565-615E9F88D85D}"/>
              </a:ext>
            </a:extLst>
          </p:cNvPr>
          <p:cNvSpPr>
            <a:spLocks noGrp="1"/>
          </p:cNvSpPr>
          <p:nvPr>
            <p:ph type="ctrTitle" hasCustomPrompt="1"/>
          </p:nvPr>
        </p:nvSpPr>
        <p:spPr>
          <a:xfrm>
            <a:off x="714103" y="3030583"/>
            <a:ext cx="6718663" cy="1250086"/>
          </a:xfrm>
          <a:prstGeom prst="rect">
            <a:avLst/>
          </a:prstGeom>
        </p:spPr>
        <p:txBody>
          <a:bodyPr anchor="b">
            <a:normAutofit/>
          </a:bodyPr>
          <a:lstStyle>
            <a:lvl1pPr algn="l">
              <a:defRPr sz="3600">
                <a:solidFill>
                  <a:schemeClr val="bg1"/>
                </a:solidFill>
                <a:latin typeface="Arial" panose="020B0604020202020204" pitchFamily="34" charset="0"/>
                <a:cs typeface="Arial" panose="020B0604020202020204" pitchFamily="34" charset="0"/>
              </a:defRPr>
            </a:lvl1pPr>
          </a:lstStyle>
          <a:p>
            <a:r>
              <a:rPr lang="en-US" dirty="0"/>
              <a:t>Divider title to go in here</a:t>
            </a:r>
          </a:p>
        </p:txBody>
      </p:sp>
    </p:spTree>
    <p:extLst>
      <p:ext uri="{BB962C8B-B14F-4D97-AF65-F5344CB8AC3E}">
        <p14:creationId xmlns:p14="http://schemas.microsoft.com/office/powerpoint/2010/main" val="3052975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Dark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9F16397-FE65-A44E-8565-615E9F88D85D}"/>
              </a:ext>
            </a:extLst>
          </p:cNvPr>
          <p:cNvSpPr>
            <a:spLocks noGrp="1"/>
          </p:cNvSpPr>
          <p:nvPr>
            <p:ph type="ctrTitle" hasCustomPrompt="1"/>
          </p:nvPr>
        </p:nvSpPr>
        <p:spPr>
          <a:xfrm>
            <a:off x="714103" y="3030583"/>
            <a:ext cx="6718663" cy="1250086"/>
          </a:xfrm>
          <a:prstGeom prst="rect">
            <a:avLst/>
          </a:prstGeom>
        </p:spPr>
        <p:txBody>
          <a:bodyPr anchor="b">
            <a:normAutofit/>
          </a:bodyPr>
          <a:lstStyle>
            <a:lvl1pPr algn="l">
              <a:defRPr sz="3600">
                <a:solidFill>
                  <a:schemeClr val="bg1"/>
                </a:solidFill>
                <a:latin typeface="Arial" panose="020B0604020202020204" pitchFamily="34" charset="0"/>
                <a:cs typeface="Arial" panose="020B0604020202020204" pitchFamily="34" charset="0"/>
              </a:defRPr>
            </a:lvl1pPr>
          </a:lstStyle>
          <a:p>
            <a:r>
              <a:rPr lang="en-US" dirty="0"/>
              <a:t>Divider title to go in here</a:t>
            </a:r>
          </a:p>
        </p:txBody>
      </p:sp>
    </p:spTree>
    <p:extLst>
      <p:ext uri="{BB962C8B-B14F-4D97-AF65-F5344CB8AC3E}">
        <p14:creationId xmlns:p14="http://schemas.microsoft.com/office/powerpoint/2010/main" val="1317035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794685-80D9-104C-92DF-B63BEEE67D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26042C-D9C3-5547-8E47-40E67A60AC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C924297-1E82-8F4F-8FDE-BFF14D3719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C53328-5BDC-4B45-922D-F419FB3173BD}" type="datetimeFigureOut">
              <a:rPr lang="en-US" smtClean="0"/>
              <a:t>3/11/2024</a:t>
            </a:fld>
            <a:endParaRPr lang="en-US"/>
          </a:p>
        </p:txBody>
      </p:sp>
      <p:sp>
        <p:nvSpPr>
          <p:cNvPr id="5" name="Footer Placeholder 4">
            <a:extLst>
              <a:ext uri="{FF2B5EF4-FFF2-40B4-BE49-F238E27FC236}">
                <a16:creationId xmlns:a16="http://schemas.microsoft.com/office/drawing/2014/main" id="{9C56F036-2DCC-1844-8B2A-8E6E3231D0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C6AABC7-103C-874D-83B4-50E54E9C4E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57E47A-58EC-FE48-854E-8DD443F37A4C}" type="slidenum">
              <a:rPr lang="en-US" smtClean="0"/>
              <a:t>‹#›</a:t>
            </a:fld>
            <a:endParaRPr lang="en-US"/>
          </a:p>
        </p:txBody>
      </p:sp>
    </p:spTree>
    <p:extLst>
      <p:ext uri="{BB962C8B-B14F-4D97-AF65-F5344CB8AC3E}">
        <p14:creationId xmlns:p14="http://schemas.microsoft.com/office/powerpoint/2010/main" val="2031043260"/>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61" r:id="rId3"/>
    <p:sldLayoutId id="2147483650" r:id="rId4"/>
    <p:sldLayoutId id="2147483666" r:id="rId5"/>
    <p:sldLayoutId id="2147483670" r:id="rId6"/>
    <p:sldLayoutId id="2147483663" r:id="rId7"/>
    <p:sldLayoutId id="2147483668" r:id="rId8"/>
    <p:sldLayoutId id="2147483669"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hyperlink" Target="https://www.gov.uk/government/publications/national-measles-guidelines" TargetMode="External"/><Relationship Id="rId7" Type="http://schemas.openxmlformats.org/officeDocument/2006/relationships/hyperlink" Target="mailto:england.gmsit@nhs.net" TargetMode="External"/><Relationship Id="rId2" Type="http://schemas.microsoft.com/office/2018/10/relationships/comments" Target="../comments/modernComment_110_2F852222.xml"/><Relationship Id="rId1" Type="http://schemas.openxmlformats.org/officeDocument/2006/relationships/slideLayout" Target="../slideLayouts/slideLayout4.xml"/><Relationship Id="rId6" Type="http://schemas.openxmlformats.org/officeDocument/2006/relationships/hyperlink" Target="https://www.gov.uk/government/publications/measles-information-and-poster-for-health-professionals" TargetMode="External"/><Relationship Id="rId11" Type="http://schemas.openxmlformats.org/officeDocument/2006/relationships/image" Target="../media/image11.wmf"/><Relationship Id="rId5" Type="http://schemas.openxmlformats.org/officeDocument/2006/relationships/hyperlink" Target="https://assets.publishing.service.gov.uk/media/6565bdac1524e6000da101b2/viral-rash-in-pregnancy-guidance-syphilis.pdf" TargetMode="External"/><Relationship Id="rId10" Type="http://schemas.openxmlformats.org/officeDocument/2006/relationships/package" Target="../embeddings/Microsoft_Word_Document.docx"/><Relationship Id="rId4" Type="http://schemas.openxmlformats.org/officeDocument/2006/relationships/hyperlink" Target="https://cks.nice.org.uk/topics/measles/" TargetMode="External"/><Relationship Id="rId9" Type="http://schemas.openxmlformats.org/officeDocument/2006/relationships/image" Target="../media/image10.wmf"/></Relationships>
</file>

<file path=ppt/slides/_rels/slide3.xml.rels><?xml version="1.0" encoding="UTF-8" standalone="yes"?>
<Relationships xmlns="http://schemas.openxmlformats.org/package/2006/relationships"><Relationship Id="rId3" Type="http://schemas.openxmlformats.org/officeDocument/2006/relationships/hyperlink" Target="https://www.gov.uk/government/publications/measles-the-green-book-chapter-21" TargetMode="External"/><Relationship Id="rId2" Type="http://schemas.openxmlformats.org/officeDocument/2006/relationships/hyperlink" Target="https://assets.publishing.service.gov.uk/government/uploads/system/uploads/attachment_data/file/1179084/UKHSA-12599-algorithm-immunisation-status-from-1September2023.pdf" TargetMode="External"/><Relationship Id="rId1" Type="http://schemas.openxmlformats.org/officeDocument/2006/relationships/slideLayout" Target="../slideLayouts/slideLayout4.xml"/><Relationship Id="rId4" Type="http://schemas.openxmlformats.org/officeDocument/2006/relationships/hyperlink" Target="https://assets.publishing.service.gov.uk/media/6426c73bddf8ad0013ac0b6a/general-medical-services-statement-of-financial-entitlements-directions-2023.pdf"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assets.publishing.service.gov.uk/media/5a7abc09e5274a319e77a5b9/Green-Book-Chapter-12.pdf" TargetMode="External"/><Relationship Id="rId2" Type="http://schemas.openxmlformats.org/officeDocument/2006/relationships/hyperlink" Target="https://www.cqc.org.uk/guidance-providers/gps/gp-mythbusters/gp-mythbuster-37-immunisation-healthcare-staff"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microsoft.com/office/2018/10/relationships/comments" Target="../comments/modernComment_113_175768A3.xml"/><Relationship Id="rId1" Type="http://schemas.openxmlformats.org/officeDocument/2006/relationships/slideLayout" Target="../slideLayouts/slideLayout4.xml"/><Relationship Id="rId4" Type="http://schemas.openxmlformats.org/officeDocument/2006/relationships/image" Target="../media/image12.wmf"/></Relationships>
</file>

<file path=ppt/slides/_rels/slide7.xml.rels><?xml version="1.0" encoding="UTF-8" standalone="yes"?>
<Relationships xmlns="http://schemas.openxmlformats.org/package/2006/relationships"><Relationship Id="rId3" Type="http://schemas.openxmlformats.org/officeDocument/2006/relationships/hyperlink" Target="https://www.england.nhs.uk/national-infection-prevention-and-control-manual-nipcm-for-england/chapter-1-standard-infection-control-precautions-sicps/" TargetMode="External"/><Relationship Id="rId2" Type="http://schemas.openxmlformats.org/officeDocument/2006/relationships/hyperlink" Target="https://www.england.nhs.uk/long-read/guidance-for-risk-assessment-and-infection-prevention-and-control-measures-for-measles-in-healthcare-settings/" TargetMode="External"/><Relationship Id="rId1" Type="http://schemas.openxmlformats.org/officeDocument/2006/relationships/slideLayout" Target="../slideLayouts/slideLayout4.xml"/><Relationship Id="rId5" Type="http://schemas.openxmlformats.org/officeDocument/2006/relationships/hyperlink" Target="https://www.ppe-portal.nhs.uk/customer/account/login/" TargetMode="External"/><Relationship Id="rId4" Type="http://schemas.openxmlformats.org/officeDocument/2006/relationships/hyperlink" Target="https://www.england.nhs.uk/national-infection-prevention-and-control-manual-nipcm-for-england/chapter-2-transmission-based-precautions-tbp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gmintegratedcare.org.uk/campaigns/" TargetMode="External"/><Relationship Id="rId7" Type="http://schemas.openxmlformats.org/officeDocument/2006/relationships/hyperlink" Target="https://assets.publishing.service.gov.uk/government/uploads/system/uploads/attachment_data/file/1151655/UKHSA_12624_Measles_outbreak_A4_poster_for_GP_surgery_reception_01_WEB_.pdf" TargetMode="External"/><Relationship Id="rId2" Type="http://schemas.openxmlformats.org/officeDocument/2006/relationships/hyperlink" Target="https://gmintegratedcare.org.uk/measles/" TargetMode="External"/><Relationship Id="rId1" Type="http://schemas.openxmlformats.org/officeDocument/2006/relationships/slideLayout" Target="../slideLayouts/slideLayout4.xml"/><Relationship Id="rId6" Type="http://schemas.openxmlformats.org/officeDocument/2006/relationships/hyperlink" Target="https://assets.publishing.service.gov.uk/media/62b9c95ce90e0721c22ef576/UKHSA-12249-pregnancy-immunisations.pdf" TargetMode="External"/><Relationship Id="rId5" Type="http://schemas.openxmlformats.org/officeDocument/2006/relationships/hyperlink" Target="https://assets.publishing.service.gov.uk/media/62b9b283e90e0721cfbe63a3/UKHSA-12330-measles-leaflet-2022.pdf" TargetMode="External"/><Relationship Id="rId4" Type="http://schemas.openxmlformats.org/officeDocument/2006/relationships/hyperlink" Target="https://www.gov.uk/government/publications/measles-outbrea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4CAE552-93F2-854F-A0D6-DA1EDCE970B8}"/>
              </a:ext>
            </a:extLst>
          </p:cNvPr>
          <p:cNvSpPr>
            <a:spLocks noGrp="1"/>
          </p:cNvSpPr>
          <p:nvPr>
            <p:ph type="subTitle" idx="1"/>
          </p:nvPr>
        </p:nvSpPr>
        <p:spPr/>
        <p:txBody>
          <a:bodyPr/>
          <a:lstStyle/>
          <a:p>
            <a:r>
              <a:rPr lang="en-US" dirty="0"/>
              <a:t>Version 0.3</a:t>
            </a:r>
            <a:br>
              <a:rPr lang="en-US" dirty="0"/>
            </a:br>
            <a:r>
              <a:rPr lang="en-US" dirty="0"/>
              <a:t>Date: March 2024</a:t>
            </a:r>
          </a:p>
        </p:txBody>
      </p:sp>
      <p:sp>
        <p:nvSpPr>
          <p:cNvPr id="3" name="Title 2">
            <a:extLst>
              <a:ext uri="{FF2B5EF4-FFF2-40B4-BE49-F238E27FC236}">
                <a16:creationId xmlns:a16="http://schemas.microsoft.com/office/drawing/2014/main" id="{8A32FB23-DB9A-FE4D-A707-4BE3918A9223}"/>
              </a:ext>
            </a:extLst>
          </p:cNvPr>
          <p:cNvSpPr>
            <a:spLocks noGrp="1"/>
          </p:cNvSpPr>
          <p:nvPr>
            <p:ph type="ctrTitle"/>
          </p:nvPr>
        </p:nvSpPr>
        <p:spPr/>
        <p:txBody>
          <a:bodyPr/>
          <a:lstStyle/>
          <a:p>
            <a:r>
              <a:rPr lang="en-US" dirty="0">
                <a:latin typeface="Arial"/>
                <a:cs typeface="Arial"/>
              </a:rPr>
              <a:t>Measles: Information for General Practice</a:t>
            </a:r>
            <a:endParaRPr lang="en-US" dirty="0"/>
          </a:p>
        </p:txBody>
      </p:sp>
    </p:spTree>
    <p:extLst>
      <p:ext uri="{BB962C8B-B14F-4D97-AF65-F5344CB8AC3E}">
        <p14:creationId xmlns:p14="http://schemas.microsoft.com/office/powerpoint/2010/main" val="2180496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A688304-3DAC-5A5A-5C6C-A92333E50C62}"/>
              </a:ext>
            </a:extLst>
          </p:cNvPr>
          <p:cNvSpPr>
            <a:spLocks noGrp="1"/>
          </p:cNvSpPr>
          <p:nvPr>
            <p:ph idx="1"/>
          </p:nvPr>
        </p:nvSpPr>
        <p:spPr>
          <a:xfrm>
            <a:off x="563671" y="1831182"/>
            <a:ext cx="10790129" cy="4351338"/>
          </a:xfrm>
        </p:spPr>
        <p:txBody>
          <a:bodyPr>
            <a:normAutofit/>
          </a:bodyPr>
          <a:lstStyle/>
          <a:p>
            <a:pPr>
              <a:lnSpc>
                <a:spcPct val="107000"/>
              </a:lnSpc>
            </a:pPr>
            <a:r>
              <a:rPr lang="en-GB" kern="0" dirty="0">
                <a:effectLst/>
                <a:ea typeface="Arial" panose="020B0604020202020204" pitchFamily="34" charset="0"/>
              </a:rPr>
              <a:t>Summary of information for healthcare professionals: </a:t>
            </a:r>
          </a:p>
          <a:p>
            <a:pPr>
              <a:lnSpc>
                <a:spcPct val="107000"/>
              </a:lnSpc>
            </a:pPr>
            <a:r>
              <a:rPr lang="en-GB" kern="0" dirty="0">
                <a:effectLst/>
                <a:ea typeface="Arial" panose="020B0604020202020204" pitchFamily="34" charset="0"/>
              </a:rPr>
              <a:t>General practice care pathway: </a:t>
            </a:r>
          </a:p>
          <a:p>
            <a:pPr>
              <a:lnSpc>
                <a:spcPct val="107000"/>
              </a:lnSpc>
            </a:pPr>
            <a:r>
              <a:rPr lang="en-GB" kern="0" dirty="0">
                <a:effectLst/>
                <a:ea typeface="Arial" panose="020B0604020202020204" pitchFamily="34" charset="0"/>
              </a:rPr>
              <a:t>National measles guidelines </a:t>
            </a:r>
            <a:r>
              <a:rPr lang="en-GB" u="sng" kern="0" dirty="0">
                <a:solidFill>
                  <a:srgbClr val="0563C1"/>
                </a:solidFill>
                <a:effectLst/>
                <a:ea typeface="Arial" panose="020B0604020202020204" pitchFamily="34" charset="0"/>
                <a:hlinkClick r:id="rId3"/>
              </a:rPr>
              <a:t>here</a:t>
            </a:r>
            <a:r>
              <a:rPr lang="en-GB" kern="0" dirty="0">
                <a:effectLst/>
                <a:ea typeface="Arial" panose="020B0604020202020204" pitchFamily="34" charset="0"/>
              </a:rPr>
              <a:t>.</a:t>
            </a:r>
            <a:endParaRPr lang="en-GB" kern="100" dirty="0">
              <a:effectLst/>
              <a:ea typeface="Calibri" panose="020F0502020204030204" pitchFamily="34" charset="0"/>
            </a:endParaRPr>
          </a:p>
          <a:p>
            <a:pPr>
              <a:lnSpc>
                <a:spcPct val="107000"/>
              </a:lnSpc>
            </a:pPr>
            <a:r>
              <a:rPr lang="en-GB" kern="0" dirty="0">
                <a:effectLst/>
                <a:ea typeface="Arial" panose="020B0604020202020204" pitchFamily="34" charset="0"/>
              </a:rPr>
              <a:t>Measles CKS guidance </a:t>
            </a:r>
            <a:r>
              <a:rPr lang="en-GB" u="sng" kern="0" dirty="0">
                <a:solidFill>
                  <a:srgbClr val="0563C1"/>
                </a:solidFill>
                <a:effectLst/>
                <a:ea typeface="Arial" panose="020B0604020202020204" pitchFamily="34" charset="0"/>
                <a:hlinkClick r:id="rId4"/>
              </a:rPr>
              <a:t>here</a:t>
            </a:r>
            <a:r>
              <a:rPr lang="en-GB" kern="0" dirty="0">
                <a:effectLst/>
                <a:ea typeface="Arial" panose="020B0604020202020204" pitchFamily="34" charset="0"/>
              </a:rPr>
              <a:t>.</a:t>
            </a:r>
            <a:endParaRPr lang="en-GB" kern="100" dirty="0">
              <a:effectLst/>
              <a:ea typeface="Calibri" panose="020F0502020204030204" pitchFamily="34" charset="0"/>
            </a:endParaRPr>
          </a:p>
          <a:p>
            <a:pPr>
              <a:lnSpc>
                <a:spcPct val="107000"/>
              </a:lnSpc>
            </a:pPr>
            <a:r>
              <a:rPr lang="en-GB" kern="0" dirty="0">
                <a:effectLst/>
                <a:ea typeface="Arial" panose="020B0604020202020204" pitchFamily="34" charset="0"/>
              </a:rPr>
              <a:t>Guidance on the investigation, diagnosis and management of viral illness, or exposure to viral rash illness, in pregnancy </a:t>
            </a:r>
            <a:r>
              <a:rPr lang="en-GB" u="sng" kern="0" dirty="0">
                <a:solidFill>
                  <a:srgbClr val="0563C1"/>
                </a:solidFill>
                <a:effectLst/>
                <a:ea typeface="Arial" panose="020B0604020202020204" pitchFamily="34" charset="0"/>
                <a:hlinkClick r:id="rId5"/>
              </a:rPr>
              <a:t>here</a:t>
            </a:r>
            <a:r>
              <a:rPr lang="en-GB" kern="0" dirty="0">
                <a:effectLst/>
                <a:ea typeface="Arial" panose="020B0604020202020204" pitchFamily="34" charset="0"/>
              </a:rPr>
              <a:t>.</a:t>
            </a:r>
            <a:endParaRPr lang="en-GB" kern="100" dirty="0">
              <a:effectLst/>
              <a:ea typeface="Calibri" panose="020F0502020204030204" pitchFamily="34" charset="0"/>
            </a:endParaRPr>
          </a:p>
          <a:p>
            <a:pPr>
              <a:lnSpc>
                <a:spcPct val="107000"/>
              </a:lnSpc>
              <a:spcAft>
                <a:spcPts val="600"/>
              </a:spcAft>
            </a:pPr>
            <a:r>
              <a:rPr lang="en-GB" kern="0" dirty="0">
                <a:effectLst/>
                <a:ea typeface="Arial" panose="020B0604020202020204" pitchFamily="34" charset="0"/>
              </a:rPr>
              <a:t>Information poster for health care professionals </a:t>
            </a:r>
            <a:r>
              <a:rPr lang="en-GB" u="sng" kern="0" dirty="0">
                <a:solidFill>
                  <a:srgbClr val="0563C1"/>
                </a:solidFill>
                <a:effectLst/>
                <a:ea typeface="Arial" panose="020B0604020202020204" pitchFamily="34" charset="0"/>
                <a:hlinkClick r:id="rId6"/>
              </a:rPr>
              <a:t>here</a:t>
            </a:r>
            <a:r>
              <a:rPr lang="en-GB" kern="0" dirty="0">
                <a:effectLst/>
                <a:ea typeface="Arial" panose="020B0604020202020204" pitchFamily="34" charset="0"/>
              </a:rPr>
              <a:t>.</a:t>
            </a:r>
          </a:p>
          <a:p>
            <a:pPr>
              <a:lnSpc>
                <a:spcPct val="107000"/>
              </a:lnSpc>
              <a:spcAft>
                <a:spcPts val="600"/>
              </a:spcAft>
            </a:pPr>
            <a:r>
              <a:rPr lang="en-GB" sz="2400" kern="0" dirty="0">
                <a:effectLst/>
                <a:latin typeface="Arial" panose="020B0604020202020204" pitchFamily="34" charset="0"/>
                <a:ea typeface="Arial" panose="020B0604020202020204" pitchFamily="34" charset="0"/>
              </a:rPr>
              <a:t>For any clinical enquiries please email </a:t>
            </a:r>
            <a:r>
              <a:rPr lang="en-GB" sz="2400" u="sng" kern="0" dirty="0">
                <a:solidFill>
                  <a:srgbClr val="0563C1"/>
                </a:solidFill>
                <a:effectLst/>
                <a:latin typeface="Arial" panose="020B0604020202020204" pitchFamily="34" charset="0"/>
                <a:ea typeface="Arial" panose="020B0604020202020204" pitchFamily="34" charset="0"/>
                <a:cs typeface="Times New Roman" panose="02020603050405020304" pitchFamily="18" charset="0"/>
                <a:hlinkClick r:id="rId7"/>
              </a:rPr>
              <a:t>england.gmsit@nhs.net</a:t>
            </a:r>
            <a:endParaRPr lang="en-GB" kern="100" dirty="0">
              <a:effectLst/>
              <a:ea typeface="Calibri" panose="020F0502020204030204" pitchFamily="34" charset="0"/>
            </a:endParaRPr>
          </a:p>
          <a:p>
            <a:endParaRPr lang="en-GB" dirty="0"/>
          </a:p>
        </p:txBody>
      </p:sp>
      <p:sp>
        <p:nvSpPr>
          <p:cNvPr id="3" name="Title 2">
            <a:extLst>
              <a:ext uri="{FF2B5EF4-FFF2-40B4-BE49-F238E27FC236}">
                <a16:creationId xmlns:a16="http://schemas.microsoft.com/office/drawing/2014/main" id="{C45E7B9E-31AE-7721-9D02-E25872968CE8}"/>
              </a:ext>
            </a:extLst>
          </p:cNvPr>
          <p:cNvSpPr>
            <a:spLocks noGrp="1"/>
          </p:cNvSpPr>
          <p:nvPr>
            <p:ph type="title"/>
          </p:nvPr>
        </p:nvSpPr>
        <p:spPr/>
        <p:txBody>
          <a:bodyPr/>
          <a:lstStyle/>
          <a:p>
            <a:r>
              <a:rPr lang="en-GB" b="1" dirty="0"/>
              <a:t>General Information for healthcare professionals</a:t>
            </a:r>
          </a:p>
        </p:txBody>
      </p:sp>
      <p:graphicFrame>
        <p:nvGraphicFramePr>
          <p:cNvPr id="5" name="Object 4">
            <a:extLst>
              <a:ext uri="{FF2B5EF4-FFF2-40B4-BE49-F238E27FC236}">
                <a16:creationId xmlns:a16="http://schemas.microsoft.com/office/drawing/2014/main" id="{89A650EF-1F1D-8463-ED09-BF337F3C0CC9}"/>
              </a:ext>
            </a:extLst>
          </p:cNvPr>
          <p:cNvGraphicFramePr>
            <a:graphicFrameLocks noChangeAspect="1"/>
          </p:cNvGraphicFramePr>
          <p:nvPr>
            <p:extLst>
              <p:ext uri="{D42A27DB-BD31-4B8C-83A1-F6EECF244321}">
                <p14:modId xmlns:p14="http://schemas.microsoft.com/office/powerpoint/2010/main" val="2821456175"/>
              </p:ext>
            </p:extLst>
          </p:nvPr>
        </p:nvGraphicFramePr>
        <p:xfrm>
          <a:off x="8123124" y="17526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8" imgW="914400" imgH="806400" progId="Acrobat.Document.DC">
                  <p:embed/>
                </p:oleObj>
              </mc:Choice>
              <mc:Fallback>
                <p:oleObj name="Acrobat Document" showAsIcon="1" r:id="rId8" imgW="914400" imgH="806400" progId="Acrobat.Document.DC">
                  <p:embed/>
                  <p:pic>
                    <p:nvPicPr>
                      <p:cNvPr id="5" name="Object 4">
                        <a:extLst>
                          <a:ext uri="{FF2B5EF4-FFF2-40B4-BE49-F238E27FC236}">
                            <a16:creationId xmlns:a16="http://schemas.microsoft.com/office/drawing/2014/main" id="{89A650EF-1F1D-8463-ED09-BF337F3C0CC9}"/>
                          </a:ext>
                        </a:extLst>
                      </p:cNvPr>
                      <p:cNvPicPr/>
                      <p:nvPr/>
                    </p:nvPicPr>
                    <p:blipFill>
                      <a:blip r:embed="rId9"/>
                      <a:stretch>
                        <a:fillRect/>
                      </a:stretch>
                    </p:blipFill>
                    <p:spPr>
                      <a:xfrm>
                        <a:off x="8123124" y="1752600"/>
                        <a:ext cx="914400" cy="80645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2CAA504B-9C98-933D-41BF-CDA1CEF8EF35}"/>
              </a:ext>
            </a:extLst>
          </p:cNvPr>
          <p:cNvGraphicFramePr>
            <a:graphicFrameLocks noChangeAspect="1"/>
          </p:cNvGraphicFramePr>
          <p:nvPr>
            <p:extLst>
              <p:ext uri="{D42A27DB-BD31-4B8C-83A1-F6EECF244321}">
                <p14:modId xmlns:p14="http://schemas.microsoft.com/office/powerpoint/2010/main" val="1849361781"/>
              </p:ext>
            </p:extLst>
          </p:nvPr>
        </p:nvGraphicFramePr>
        <p:xfrm>
          <a:off x="5501535" y="2278831"/>
          <a:ext cx="914400" cy="806450"/>
        </p:xfrm>
        <a:graphic>
          <a:graphicData uri="http://schemas.openxmlformats.org/presentationml/2006/ole">
            <mc:AlternateContent xmlns:mc="http://schemas.openxmlformats.org/markup-compatibility/2006">
              <mc:Choice xmlns:v="urn:schemas-microsoft-com:vml" Requires="v">
                <p:oleObj name="Document" showAsIcon="1" r:id="rId10" imgW="914400" imgH="806400" progId="Word.Document.12">
                  <p:embed/>
                </p:oleObj>
              </mc:Choice>
              <mc:Fallback>
                <p:oleObj name="Document" showAsIcon="1" r:id="rId10" imgW="914400" imgH="806400" progId="Word.Document.12">
                  <p:embed/>
                  <p:pic>
                    <p:nvPicPr>
                      <p:cNvPr id="7" name="Object 6">
                        <a:extLst>
                          <a:ext uri="{FF2B5EF4-FFF2-40B4-BE49-F238E27FC236}">
                            <a16:creationId xmlns:a16="http://schemas.microsoft.com/office/drawing/2014/main" id="{2CAA504B-9C98-933D-41BF-CDA1CEF8EF35}"/>
                          </a:ext>
                        </a:extLst>
                      </p:cNvPr>
                      <p:cNvPicPr/>
                      <p:nvPr/>
                    </p:nvPicPr>
                    <p:blipFill>
                      <a:blip r:embed="rId11"/>
                      <a:stretch>
                        <a:fillRect/>
                      </a:stretch>
                    </p:blipFill>
                    <p:spPr>
                      <a:xfrm>
                        <a:off x="5501535" y="2278831"/>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797254178"/>
      </p:ext>
    </p:extLst>
  </p:cSld>
  <p:clrMapOvr>
    <a:masterClrMapping/>
  </p:clrMapOvr>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A688304-3DAC-5A5A-5C6C-A92333E50C62}"/>
              </a:ext>
            </a:extLst>
          </p:cNvPr>
          <p:cNvSpPr>
            <a:spLocks noGrp="1"/>
          </p:cNvSpPr>
          <p:nvPr>
            <p:ph idx="1"/>
          </p:nvPr>
        </p:nvSpPr>
        <p:spPr>
          <a:xfrm>
            <a:off x="563671" y="1699057"/>
            <a:ext cx="10790129" cy="4351338"/>
          </a:xfrm>
        </p:spPr>
        <p:txBody>
          <a:bodyPr>
            <a:normAutofit lnSpcReduction="10000"/>
          </a:bodyPr>
          <a:lstStyle/>
          <a:p>
            <a:pPr marL="228600" marR="0" lvl="0" indent="-228600" algn="just" defTabSz="914400" rtl="0" eaLnBrk="1" fontAlgn="auto" latinLnBrk="0" hangingPunct="1">
              <a:lnSpc>
                <a:spcPct val="107000"/>
              </a:lnSpc>
              <a:spcBef>
                <a:spcPts val="1000"/>
              </a:spcBef>
              <a:spcAft>
                <a:spcPts val="0"/>
              </a:spcAft>
              <a:buClrTx/>
              <a:buSzTx/>
              <a:buFont typeface="Arial" panose="020B0604020202020204" pitchFamily="34" charset="0"/>
              <a:buChar char="•"/>
              <a:tabLst/>
              <a:defRPr/>
            </a:pPr>
            <a:r>
              <a:rPr kumimoji="0" lang="en-GB" b="0" i="0" u="none" strike="noStrike" kern="0" cap="none" spc="0" normalizeH="0" baseline="0" noProof="0" dirty="0">
                <a:ln>
                  <a:noFill/>
                </a:ln>
                <a:solidFill>
                  <a:srgbClr val="425563"/>
                </a:solidFill>
                <a:effectLst/>
                <a:uLnTx/>
                <a:uFillTx/>
                <a:ea typeface="Arial" panose="020B0604020202020204" pitchFamily="34" charset="0"/>
              </a:rPr>
              <a:t>The most effective way to control measles is by achieving high uptake of 2 doses of measles, mumps, and rubella (MMR) vaccine. </a:t>
            </a:r>
          </a:p>
          <a:p>
            <a:pPr marL="228600" marR="0" lvl="0" indent="-228600" algn="just" defTabSz="914400" rtl="0" eaLnBrk="1" fontAlgn="auto" latinLnBrk="0" hangingPunct="1">
              <a:lnSpc>
                <a:spcPct val="107000"/>
              </a:lnSpc>
              <a:spcBef>
                <a:spcPts val="1000"/>
              </a:spcBef>
              <a:spcAft>
                <a:spcPts val="0"/>
              </a:spcAft>
              <a:buClrTx/>
              <a:buSzTx/>
              <a:buFont typeface="Arial" panose="020B0604020202020204" pitchFamily="34" charset="0"/>
              <a:buChar char="•"/>
              <a:tabLst/>
              <a:defRPr/>
            </a:pPr>
            <a:r>
              <a:rPr kumimoji="0" lang="en-GB" b="0" i="0" u="none" strike="noStrike" kern="0" cap="none" spc="0" normalizeH="0" baseline="0" noProof="0" dirty="0">
                <a:ln>
                  <a:noFill/>
                </a:ln>
                <a:solidFill>
                  <a:srgbClr val="425563"/>
                </a:solidFill>
                <a:effectLst/>
                <a:uLnTx/>
                <a:uFillTx/>
                <a:ea typeface="Arial" panose="020B0604020202020204" pitchFamily="34" charset="0"/>
              </a:rPr>
              <a:t>Practices should continue to identify children and adults who are not fully immunised and call them in to arrange for vaccination. MMR Vaccine can be ordered via </a:t>
            </a:r>
            <a:r>
              <a:rPr kumimoji="0" lang="en-GB" b="0" i="0" u="none" strike="noStrike" kern="0" cap="none" spc="0" normalizeH="0" baseline="0" noProof="0" dirty="0" err="1">
                <a:ln>
                  <a:noFill/>
                </a:ln>
                <a:solidFill>
                  <a:srgbClr val="425563"/>
                </a:solidFill>
                <a:effectLst/>
                <a:uLnTx/>
                <a:uFillTx/>
                <a:ea typeface="Arial" panose="020B0604020202020204" pitchFamily="34" charset="0"/>
              </a:rPr>
              <a:t>Immform</a:t>
            </a:r>
            <a:r>
              <a:rPr kumimoji="0" lang="en-GB" b="0" i="0" u="none" strike="noStrike" kern="0" cap="none" spc="0" normalizeH="0" baseline="0" noProof="0" dirty="0">
                <a:ln>
                  <a:noFill/>
                </a:ln>
                <a:solidFill>
                  <a:srgbClr val="425563"/>
                </a:solidFill>
                <a:effectLst/>
                <a:uLnTx/>
                <a:uFillTx/>
                <a:ea typeface="Arial" panose="020B0604020202020204" pitchFamily="34" charset="0"/>
              </a:rPr>
              <a:t> and porcine gelatine free vaccine is available. Contact the helpdesk@immform.org.uk for ordering queries. </a:t>
            </a:r>
          </a:p>
          <a:p>
            <a:pPr marL="228600" marR="0" lvl="0" indent="-228600" algn="just" defTabSz="914400" rtl="0" eaLnBrk="1" fontAlgn="auto" latinLnBrk="0" hangingPunct="1">
              <a:lnSpc>
                <a:spcPct val="107000"/>
              </a:lnSpc>
              <a:spcBef>
                <a:spcPts val="1000"/>
              </a:spcBef>
              <a:spcAft>
                <a:spcPts val="0"/>
              </a:spcAft>
              <a:buClrTx/>
              <a:buSzTx/>
              <a:buFont typeface="Arial" panose="020B0604020202020204" pitchFamily="34" charset="0"/>
              <a:buChar char="•"/>
              <a:tabLst/>
              <a:defRPr/>
            </a:pPr>
            <a:r>
              <a:rPr kumimoji="0" lang="en-GB" b="0" i="0" u="none" strike="noStrike" kern="0" cap="none" spc="0" normalizeH="0" baseline="0" noProof="0" dirty="0">
                <a:ln>
                  <a:noFill/>
                </a:ln>
                <a:solidFill>
                  <a:srgbClr val="425563"/>
                </a:solidFill>
                <a:effectLst/>
                <a:uLnTx/>
                <a:uFillTx/>
                <a:ea typeface="Arial" panose="020B0604020202020204" pitchFamily="34" charset="0"/>
              </a:rPr>
              <a:t>Guidance for situations when vaccination status is incomplete or uncertain </a:t>
            </a:r>
            <a:r>
              <a:rPr kumimoji="0" lang="en-GB" b="0" i="0" u="sng" strike="noStrike" kern="0" cap="none" spc="0" normalizeH="0" baseline="0" noProof="0" dirty="0">
                <a:ln>
                  <a:noFill/>
                </a:ln>
                <a:solidFill>
                  <a:srgbClr val="0563C1"/>
                </a:solidFill>
                <a:effectLst/>
                <a:uLnTx/>
                <a:uFillTx/>
                <a:ea typeface="Arial" panose="020B0604020202020204" pitchFamily="34" charset="0"/>
                <a:hlinkClick r:id="rId2"/>
              </a:rPr>
              <a:t>here</a:t>
            </a:r>
            <a:r>
              <a:rPr kumimoji="0" lang="en-GB" b="0" i="0" u="none" strike="noStrike" kern="0" cap="none" spc="0" normalizeH="0" baseline="0" noProof="0" dirty="0">
                <a:ln>
                  <a:noFill/>
                </a:ln>
                <a:solidFill>
                  <a:srgbClr val="425563"/>
                </a:solidFill>
                <a:effectLst/>
                <a:uLnTx/>
                <a:uFillTx/>
                <a:ea typeface="Arial" panose="020B0604020202020204" pitchFamily="34" charset="0"/>
              </a:rPr>
              <a:t>.</a:t>
            </a:r>
            <a:endParaRPr kumimoji="0" lang="en-GB" b="0" i="0" u="none" strike="noStrike" kern="100" cap="none" spc="0" normalizeH="0" baseline="0" noProof="0" dirty="0">
              <a:ln>
                <a:noFill/>
              </a:ln>
              <a:solidFill>
                <a:srgbClr val="425563"/>
              </a:solidFill>
              <a:effectLst/>
              <a:uLnTx/>
              <a:uFillTx/>
              <a:ea typeface="Calibri" panose="020F0502020204030204" pitchFamily="34" charset="0"/>
            </a:endParaRPr>
          </a:p>
          <a:p>
            <a:pPr marL="228600" marR="0" lvl="0" indent="-228600" algn="just" defTabSz="914400" rtl="0" eaLnBrk="1" fontAlgn="auto" latinLnBrk="0" hangingPunct="1">
              <a:lnSpc>
                <a:spcPct val="107000"/>
              </a:lnSpc>
              <a:spcBef>
                <a:spcPts val="1000"/>
              </a:spcBef>
              <a:spcAft>
                <a:spcPts val="0"/>
              </a:spcAft>
              <a:buClrTx/>
              <a:buSzTx/>
              <a:buFont typeface="Arial" panose="020B0604020202020204" pitchFamily="34" charset="0"/>
              <a:buChar char="•"/>
              <a:tabLst/>
              <a:defRPr/>
            </a:pPr>
            <a:r>
              <a:rPr kumimoji="0" lang="en-GB" b="0" i="0" u="none" strike="noStrike" kern="0" cap="none" spc="0" normalizeH="0" baseline="0" noProof="0" dirty="0">
                <a:ln>
                  <a:noFill/>
                </a:ln>
                <a:solidFill>
                  <a:srgbClr val="425563"/>
                </a:solidFill>
                <a:effectLst/>
                <a:uLnTx/>
                <a:uFillTx/>
                <a:ea typeface="Arial" panose="020B0604020202020204" pitchFamily="34" charset="0"/>
              </a:rPr>
              <a:t>Measles in The Green Book chapter 21 </a:t>
            </a:r>
            <a:r>
              <a:rPr kumimoji="0" lang="en-GB" b="0" i="0" u="sng" strike="noStrike" kern="0" cap="none" spc="0" normalizeH="0" baseline="0" noProof="0" dirty="0">
                <a:ln>
                  <a:noFill/>
                </a:ln>
                <a:solidFill>
                  <a:srgbClr val="0563C1"/>
                </a:solidFill>
                <a:effectLst/>
                <a:uLnTx/>
                <a:uFillTx/>
                <a:ea typeface="Arial" panose="020B0604020202020204" pitchFamily="34" charset="0"/>
                <a:hlinkClick r:id="rId3"/>
              </a:rPr>
              <a:t>here</a:t>
            </a:r>
            <a:r>
              <a:rPr kumimoji="0" lang="en-GB" b="0" i="0" u="none" strike="noStrike" kern="0" cap="none" spc="0" normalizeH="0" baseline="0" noProof="0" dirty="0">
                <a:ln>
                  <a:noFill/>
                </a:ln>
                <a:solidFill>
                  <a:srgbClr val="425563"/>
                </a:solidFill>
                <a:effectLst/>
                <a:uLnTx/>
                <a:uFillTx/>
                <a:ea typeface="Arial" panose="020B0604020202020204" pitchFamily="34" charset="0"/>
              </a:rPr>
              <a:t>.</a:t>
            </a:r>
          </a:p>
          <a:p>
            <a:pPr marL="228600" marR="0" lvl="0" indent="-228600" algn="just" defTabSz="914400" rtl="0" eaLnBrk="1" fontAlgn="auto" latinLnBrk="0" hangingPunct="1">
              <a:lnSpc>
                <a:spcPct val="107000"/>
              </a:lnSpc>
              <a:spcBef>
                <a:spcPts val="1000"/>
              </a:spcBef>
              <a:spcAft>
                <a:spcPts val="0"/>
              </a:spcAft>
              <a:buClrTx/>
              <a:buSzTx/>
              <a:buFont typeface="Arial" panose="020B0604020202020204" pitchFamily="34" charset="0"/>
              <a:buChar char="•"/>
              <a:tabLst/>
              <a:defRPr/>
            </a:pPr>
            <a:r>
              <a:rPr lang="en-GB" kern="0" dirty="0">
                <a:ea typeface="Calibri" panose="020F0502020204030204" pitchFamily="34" charset="0"/>
              </a:rPr>
              <a:t>GMS SFE </a:t>
            </a:r>
            <a:r>
              <a:rPr lang="en-GB" kern="0" dirty="0">
                <a:ea typeface="Calibri" panose="020F0502020204030204" pitchFamily="34" charset="0"/>
                <a:hlinkClick r:id="rId4"/>
              </a:rPr>
              <a:t>here</a:t>
            </a:r>
            <a:r>
              <a:rPr lang="en-GB" kern="0" dirty="0">
                <a:ea typeface="Calibri" panose="020F0502020204030204" pitchFamily="34" charset="0"/>
              </a:rPr>
              <a:t> (p.51-55)</a:t>
            </a:r>
            <a:endParaRPr kumimoji="0" lang="en-GB" b="0" i="0" u="none" strike="noStrike" kern="100" cap="none" spc="0" normalizeH="0" baseline="0" noProof="0" dirty="0">
              <a:ln>
                <a:noFill/>
              </a:ln>
              <a:solidFill>
                <a:srgbClr val="425563"/>
              </a:solidFill>
              <a:effectLst/>
              <a:uLnTx/>
              <a:uFillTx/>
              <a:ea typeface="Calibri" panose="020F0502020204030204" pitchFamily="34" charset="0"/>
            </a:endParaRPr>
          </a:p>
          <a:p>
            <a:endParaRPr lang="en-GB" dirty="0"/>
          </a:p>
        </p:txBody>
      </p:sp>
      <p:sp>
        <p:nvSpPr>
          <p:cNvPr id="3" name="Title 2">
            <a:extLst>
              <a:ext uri="{FF2B5EF4-FFF2-40B4-BE49-F238E27FC236}">
                <a16:creationId xmlns:a16="http://schemas.microsoft.com/office/drawing/2014/main" id="{C45E7B9E-31AE-7721-9D02-E25872968CE8}"/>
              </a:ext>
            </a:extLst>
          </p:cNvPr>
          <p:cNvSpPr>
            <a:spLocks noGrp="1"/>
          </p:cNvSpPr>
          <p:nvPr>
            <p:ph type="title"/>
          </p:nvPr>
        </p:nvSpPr>
        <p:spPr/>
        <p:txBody>
          <a:bodyPr/>
          <a:lstStyle/>
          <a:p>
            <a:r>
              <a:rPr lang="en-GB" b="1" dirty="0"/>
              <a:t>Vaccination for patients</a:t>
            </a:r>
          </a:p>
        </p:txBody>
      </p:sp>
    </p:spTree>
    <p:extLst>
      <p:ext uri="{BB962C8B-B14F-4D97-AF65-F5344CB8AC3E}">
        <p14:creationId xmlns:p14="http://schemas.microsoft.com/office/powerpoint/2010/main" val="1096909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A688304-3DAC-5A5A-5C6C-A92333E50C62}"/>
              </a:ext>
            </a:extLst>
          </p:cNvPr>
          <p:cNvSpPr>
            <a:spLocks noGrp="1"/>
          </p:cNvSpPr>
          <p:nvPr>
            <p:ph idx="1"/>
          </p:nvPr>
        </p:nvSpPr>
        <p:spPr>
          <a:xfrm>
            <a:off x="563671" y="1444625"/>
            <a:ext cx="10790129" cy="4927600"/>
          </a:xfrm>
        </p:spPr>
        <p:txBody>
          <a:bodyPr>
            <a:noAutofit/>
          </a:bodyPr>
          <a:lstStyle/>
          <a:p>
            <a:pPr marL="342900" lvl="0" indent="-342900" algn="just">
              <a:lnSpc>
                <a:spcPct val="107000"/>
              </a:lnSpc>
              <a:spcBef>
                <a:spcPts val="600"/>
              </a:spcBef>
              <a:spcAft>
                <a:spcPts val="600"/>
              </a:spcAft>
              <a:buFont typeface="Symbol" panose="05050102010706020507" pitchFamily="18" charset="2"/>
              <a:buChar char=""/>
            </a:pPr>
            <a:r>
              <a:rPr lang="en-GB" sz="1700" kern="100" spc="-30" dirty="0">
                <a:solidFill>
                  <a:schemeClr val="tx1"/>
                </a:solidFill>
                <a:effectLst/>
                <a:ea typeface="Times New Roman" panose="02020603050405020304" pitchFamily="18" charset="0"/>
              </a:rPr>
              <a:t>As part of occupational </a:t>
            </a:r>
            <a:r>
              <a:rPr lang="en-GB" sz="1700" kern="100" spc="-30" dirty="0">
                <a:solidFill>
                  <a:schemeClr val="tx1"/>
                </a:solidFill>
                <a:ea typeface="Times New Roman" panose="02020603050405020304" pitchFamily="18" charset="0"/>
              </a:rPr>
              <a:t>health responsibilities, </a:t>
            </a:r>
            <a:r>
              <a:rPr lang="en-GB" sz="1700" kern="100" spc="-30" dirty="0">
                <a:solidFill>
                  <a:schemeClr val="tx1"/>
                </a:solidFill>
                <a:effectLst/>
                <a:ea typeface="Times New Roman" panose="02020603050405020304" pitchFamily="18" charset="0"/>
              </a:rPr>
              <a:t>GP practices must ensure that staff receive the immunisations that are appropriate for their role</a:t>
            </a:r>
            <a:r>
              <a:rPr lang="en-GB" sz="1700" kern="100" spc="-30" dirty="0">
                <a:solidFill>
                  <a:schemeClr val="tx1"/>
                </a:solidFill>
                <a:ea typeface="Times New Roman" panose="02020603050405020304" pitchFamily="18" charset="0"/>
              </a:rPr>
              <a:t>. CQC information </a:t>
            </a:r>
            <a:r>
              <a:rPr lang="en-GB" sz="1700" kern="100" spc="-30" dirty="0">
                <a:solidFill>
                  <a:schemeClr val="tx1"/>
                </a:solidFill>
                <a:ea typeface="Times New Roman" panose="02020603050405020304" pitchFamily="18" charset="0"/>
                <a:hlinkClick r:id="rId2"/>
              </a:rPr>
              <a:t>here</a:t>
            </a:r>
            <a:r>
              <a:rPr lang="en-GB" sz="1700" kern="100" spc="-30" dirty="0">
                <a:solidFill>
                  <a:schemeClr val="tx1"/>
                </a:solidFill>
                <a:ea typeface="Times New Roman" panose="02020603050405020304" pitchFamily="18" charset="0"/>
              </a:rPr>
              <a:t>.</a:t>
            </a:r>
            <a:endParaRPr lang="en-GB" sz="1700" kern="100" dirty="0">
              <a:solidFill>
                <a:schemeClr val="tx1"/>
              </a:solidFill>
              <a:effectLst/>
              <a:ea typeface="Times New Roman" panose="02020603050405020304" pitchFamily="18" charset="0"/>
            </a:endParaRPr>
          </a:p>
          <a:p>
            <a:pPr marL="342900" lvl="0" indent="-342900" algn="just">
              <a:lnSpc>
                <a:spcPct val="107000"/>
              </a:lnSpc>
              <a:spcBef>
                <a:spcPts val="600"/>
              </a:spcBef>
              <a:spcAft>
                <a:spcPts val="600"/>
              </a:spcAft>
              <a:buFont typeface="Symbol" panose="05050102010706020507" pitchFamily="18" charset="2"/>
              <a:buChar char=""/>
            </a:pPr>
            <a:r>
              <a:rPr lang="en-GB" sz="1700" kern="0" dirty="0">
                <a:effectLst/>
                <a:ea typeface="Arial" panose="020B0604020202020204" pitchFamily="34" charset="0"/>
              </a:rPr>
              <a:t>Immunisation status/records should be available for all staff that may be exposed to a suspected or confirmed case of measles and staff should be supported to ensure they are fully immunised. Satisfactory evidence of protection would include documentation of having received 2 doses of MMR or having had a positive antibody test for measles.</a:t>
            </a:r>
          </a:p>
          <a:p>
            <a:pPr marL="342900" lvl="0" indent="-342900" algn="just">
              <a:lnSpc>
                <a:spcPct val="107000"/>
              </a:lnSpc>
              <a:spcBef>
                <a:spcPts val="600"/>
              </a:spcBef>
              <a:spcAft>
                <a:spcPts val="600"/>
              </a:spcAft>
              <a:buFont typeface="Symbol" panose="05050102010706020507" pitchFamily="18" charset="2"/>
              <a:buChar char=""/>
            </a:pPr>
            <a:r>
              <a:rPr lang="en-GB" sz="1700" kern="0" dirty="0">
                <a:effectLst/>
                <a:ea typeface="Arial" panose="020B0604020202020204" pitchFamily="34" charset="0"/>
              </a:rPr>
              <a:t>In light of the national measles outbreak and urgency to support rapid uptake of the MMR vaccine, it is currently permitted for practices to administer MMR vaccines to their eligible staff who are registered with another practice under INT (immediately necessary treatment). Please note this is a time limited arrangement until 31 March 2024 and only applies to MMR vaccinations.  </a:t>
            </a:r>
            <a:endParaRPr lang="en-GB" sz="1700" kern="100" dirty="0">
              <a:ea typeface="Arial" panose="020B0604020202020204" pitchFamily="34" charset="0"/>
            </a:endParaRPr>
          </a:p>
          <a:p>
            <a:pPr marL="342900" lvl="0" indent="-342900" algn="just">
              <a:lnSpc>
                <a:spcPct val="107000"/>
              </a:lnSpc>
              <a:spcBef>
                <a:spcPts val="600"/>
              </a:spcBef>
              <a:spcAft>
                <a:spcPts val="600"/>
              </a:spcAft>
              <a:buFont typeface="Symbol" panose="05050102010706020507" pitchFamily="18" charset="2"/>
              <a:buChar char=""/>
            </a:pPr>
            <a:r>
              <a:rPr lang="en-GB" sz="1700" kern="0" dirty="0">
                <a:effectLst/>
                <a:ea typeface="Arial" panose="020B0604020202020204" pitchFamily="34" charset="0"/>
              </a:rPr>
              <a:t>An item of service fee cannot be claimed for the administration of MMR vaccines to staff registered with another practice. However, indemnity cover will be provided through CNSGP and nationally supplied MMR stock can be used to vaccinate eligible staff. Staff must be strongly encouraged to inform their registered practice that they have received an MMR vaccine, requesting it be included in their medical record.</a:t>
            </a:r>
            <a:endParaRPr lang="en-GB" sz="1700" u="sng" kern="100" dirty="0">
              <a:solidFill>
                <a:srgbClr val="0563C1"/>
              </a:solidFill>
              <a:effectLst/>
              <a:ea typeface="Times New Roman" panose="02020603050405020304" pitchFamily="18" charset="0"/>
            </a:endParaRPr>
          </a:p>
          <a:p>
            <a:pPr marL="342900" marR="0" lvl="0" indent="-342900" algn="just" defTabSz="914400" rtl="0" eaLnBrk="1" fontAlgn="auto" latinLnBrk="0" hangingPunct="1">
              <a:lnSpc>
                <a:spcPct val="107000"/>
              </a:lnSpc>
              <a:spcBef>
                <a:spcPts val="600"/>
              </a:spcBef>
              <a:spcAft>
                <a:spcPts val="600"/>
              </a:spcAft>
              <a:buClrTx/>
              <a:buSzTx/>
              <a:buFont typeface="Symbol" panose="05050102010706020507" pitchFamily="18" charset="2"/>
              <a:buChar char=""/>
              <a:tabLst/>
              <a:defRPr/>
            </a:pPr>
            <a:r>
              <a:rPr kumimoji="0" lang="en-GB" sz="1700" b="0" i="0" u="none" strike="noStrike" kern="100" cap="none" spc="-30" normalizeH="0" baseline="0" noProof="0" dirty="0">
                <a:ln>
                  <a:noFill/>
                </a:ln>
                <a:solidFill>
                  <a:srgbClr val="415563"/>
                </a:solidFill>
                <a:effectLst/>
                <a:uLnTx/>
                <a:uFillTx/>
                <a:ea typeface="Times New Roman" panose="02020603050405020304" pitchFamily="18" charset="0"/>
              </a:rPr>
              <a:t>Guidance on immunisation of healthcare staff in the Green Book </a:t>
            </a:r>
            <a:r>
              <a:rPr kumimoji="0" lang="en-GB" sz="1700" b="0" i="0" u="none" strike="noStrike" kern="100" cap="none" spc="-30" normalizeH="0" baseline="0" noProof="0" dirty="0">
                <a:ln>
                  <a:noFill/>
                </a:ln>
                <a:solidFill>
                  <a:srgbClr val="415563"/>
                </a:solidFill>
                <a:effectLst/>
                <a:uLnTx/>
                <a:uFillTx/>
                <a:ea typeface="Times New Roman" panose="02020603050405020304" pitchFamily="18" charset="0"/>
                <a:hlinkClick r:id="rId3"/>
              </a:rPr>
              <a:t>here</a:t>
            </a:r>
            <a:r>
              <a:rPr kumimoji="0" lang="en-GB" sz="1700" b="0" i="0" u="none" strike="noStrike" kern="100" cap="none" spc="-30" normalizeH="0" baseline="0" noProof="0" dirty="0">
                <a:ln>
                  <a:noFill/>
                </a:ln>
                <a:solidFill>
                  <a:srgbClr val="415563"/>
                </a:solidFill>
                <a:effectLst/>
                <a:uLnTx/>
                <a:uFillTx/>
                <a:ea typeface="Times New Roman" panose="02020603050405020304" pitchFamily="18" charset="0"/>
              </a:rPr>
              <a:t>.</a:t>
            </a:r>
            <a:endParaRPr lang="en-GB" sz="1700" u="sng" kern="100" dirty="0">
              <a:solidFill>
                <a:srgbClr val="0563C1"/>
              </a:solidFill>
              <a:effectLst/>
              <a:ea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endParaRPr lang="en-GB" sz="1700" kern="100" dirty="0">
              <a:effectLst/>
              <a:ea typeface="Calibri" panose="020F0502020204030204" pitchFamily="34" charset="0"/>
            </a:endParaRPr>
          </a:p>
          <a:p>
            <a:endParaRPr lang="en-GB" sz="1700" dirty="0"/>
          </a:p>
        </p:txBody>
      </p:sp>
      <p:sp>
        <p:nvSpPr>
          <p:cNvPr id="3" name="Title 2">
            <a:extLst>
              <a:ext uri="{FF2B5EF4-FFF2-40B4-BE49-F238E27FC236}">
                <a16:creationId xmlns:a16="http://schemas.microsoft.com/office/drawing/2014/main" id="{C45E7B9E-31AE-7721-9D02-E25872968CE8}"/>
              </a:ext>
            </a:extLst>
          </p:cNvPr>
          <p:cNvSpPr>
            <a:spLocks noGrp="1"/>
          </p:cNvSpPr>
          <p:nvPr>
            <p:ph type="title"/>
          </p:nvPr>
        </p:nvSpPr>
        <p:spPr>
          <a:xfrm>
            <a:off x="563671" y="661555"/>
            <a:ext cx="8636085" cy="519545"/>
          </a:xfrm>
        </p:spPr>
        <p:txBody>
          <a:bodyPr/>
          <a:lstStyle/>
          <a:p>
            <a:r>
              <a:rPr lang="en-GB" b="1" dirty="0"/>
              <a:t>Vaccination for staff</a:t>
            </a:r>
          </a:p>
        </p:txBody>
      </p:sp>
    </p:spTree>
    <p:extLst>
      <p:ext uri="{BB962C8B-B14F-4D97-AF65-F5344CB8AC3E}">
        <p14:creationId xmlns:p14="http://schemas.microsoft.com/office/powerpoint/2010/main" val="528126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BA8BBA-C124-224F-9825-FE691AAC4AAE}"/>
              </a:ext>
            </a:extLst>
          </p:cNvPr>
          <p:cNvSpPr>
            <a:spLocks noGrp="1"/>
          </p:cNvSpPr>
          <p:nvPr>
            <p:ph idx="1"/>
          </p:nvPr>
        </p:nvSpPr>
        <p:spPr/>
        <p:txBody>
          <a:bodyPr>
            <a:normAutofit/>
          </a:bodyPr>
          <a:lstStyle/>
          <a:p>
            <a:pPr algn="just"/>
            <a:r>
              <a:rPr lang="en-GB" dirty="0"/>
              <a:t>Exclude from nursery, educational setting, or work until full 4 days after onset of rash. Provide usual advice re red flags/when to seek medical attention.</a:t>
            </a:r>
          </a:p>
          <a:p>
            <a:pPr algn="just"/>
            <a:r>
              <a:rPr lang="en-GB" dirty="0"/>
              <a:t>Assess for signs of severe disease, and for risk factors in both the case and close contacts (immunocompromised, &lt;12 months old, pregnancy).</a:t>
            </a:r>
          </a:p>
          <a:p>
            <a:pPr algn="just"/>
            <a:r>
              <a:rPr lang="en-GB" b="1" dirty="0"/>
              <a:t>Measles is a notifiable disease</a:t>
            </a:r>
            <a:r>
              <a:rPr lang="en-GB" dirty="0"/>
              <a:t>. Please inform local health protection teams (HPT) of suspected cases to facilitate prompt risk assessment and public health action for vulnerable contacts. Contact the UKHSA HPT in GM on: 0344 225 0562 (Option 3) 9am to 5pm. Out of hours arrangements are described via the above main number, directing callers to 0151 434 4819 5pm to 9am.</a:t>
            </a:r>
          </a:p>
          <a:p>
            <a:pPr algn="just"/>
            <a:r>
              <a:rPr lang="en-GB" dirty="0"/>
              <a:t>Where possible, take an urgent diagnostic PCR test (see next slide).</a:t>
            </a:r>
          </a:p>
        </p:txBody>
      </p:sp>
      <p:sp>
        <p:nvSpPr>
          <p:cNvPr id="3" name="Title 2">
            <a:extLst>
              <a:ext uri="{FF2B5EF4-FFF2-40B4-BE49-F238E27FC236}">
                <a16:creationId xmlns:a16="http://schemas.microsoft.com/office/drawing/2014/main" id="{82234926-9EEE-75CB-7488-4A8B6149DA9C}"/>
              </a:ext>
            </a:extLst>
          </p:cNvPr>
          <p:cNvSpPr>
            <a:spLocks noGrp="1"/>
          </p:cNvSpPr>
          <p:nvPr>
            <p:ph type="title"/>
          </p:nvPr>
        </p:nvSpPr>
        <p:spPr/>
        <p:txBody>
          <a:bodyPr/>
          <a:lstStyle/>
          <a:p>
            <a:r>
              <a:rPr lang="en-GB" b="1" dirty="0"/>
              <a:t>Actions to take if measles is suspected</a:t>
            </a:r>
          </a:p>
        </p:txBody>
      </p:sp>
    </p:spTree>
    <p:extLst>
      <p:ext uri="{BB962C8B-B14F-4D97-AF65-F5344CB8AC3E}">
        <p14:creationId xmlns:p14="http://schemas.microsoft.com/office/powerpoint/2010/main" val="104883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A688304-3DAC-5A5A-5C6C-A92333E50C62}"/>
              </a:ext>
            </a:extLst>
          </p:cNvPr>
          <p:cNvSpPr>
            <a:spLocks noGrp="1"/>
          </p:cNvSpPr>
          <p:nvPr>
            <p:ph idx="1"/>
          </p:nvPr>
        </p:nvSpPr>
        <p:spPr>
          <a:xfrm>
            <a:off x="563671" y="1374198"/>
            <a:ext cx="10923479" cy="4792663"/>
          </a:xfrm>
        </p:spPr>
        <p:txBody>
          <a:bodyPr>
            <a:noAutofit/>
          </a:bodyPr>
          <a:lstStyle/>
          <a:p>
            <a:pPr algn="just">
              <a:lnSpc>
                <a:spcPct val="120000"/>
              </a:lnSpc>
              <a:spcBef>
                <a:spcPts val="600"/>
              </a:spcBef>
              <a:spcAft>
                <a:spcPts val="600"/>
              </a:spcAft>
            </a:pPr>
            <a:r>
              <a:rPr lang="en-GB" sz="1400" kern="100" dirty="0"/>
              <a:t>To support timely and accurate diagnosis and facilitate urgent public health actions and risk assessment of vulnerable contacts, clinicians are currently being asked to conduct an </a:t>
            </a:r>
            <a:r>
              <a:rPr lang="en-GB" sz="1400" b="1" i="1" kern="100" dirty="0"/>
              <a:t>urgent diagnostic PCR test</a:t>
            </a:r>
            <a:r>
              <a:rPr lang="en-GB" sz="1400" kern="100" dirty="0"/>
              <a:t> for suspected cases of measles at first contact. </a:t>
            </a:r>
          </a:p>
          <a:p>
            <a:pPr algn="just">
              <a:lnSpc>
                <a:spcPct val="120000"/>
              </a:lnSpc>
              <a:spcBef>
                <a:spcPts val="600"/>
              </a:spcBef>
              <a:spcAft>
                <a:spcPts val="600"/>
              </a:spcAft>
            </a:pPr>
            <a:r>
              <a:rPr lang="en-GB" sz="1400" kern="100" dirty="0"/>
              <a:t>Measles PCR testing is ideally performed on mouth (or throat) viral swabs collected within a maximum 6 days of the onset of the rash. Viral swabs (containing virus transport medium) can be ordered by the practice in the usual way through your provider of laboratory services. If a viral swab is not available, a dry swab can be used from a charcoal transport medium pack, but DO NOT place in the charcoal transport medium. Instead, break off the tip, and place swab in a plain sterile container, without preservative (e.g., universal container used for urine samples). Where swabbing is not possible, a urine sample can be used as a last resort (use a plain sterile urine container without preservative).</a:t>
            </a:r>
          </a:p>
          <a:p>
            <a:pPr algn="just">
              <a:lnSpc>
                <a:spcPct val="120000"/>
              </a:lnSpc>
              <a:spcBef>
                <a:spcPts val="600"/>
              </a:spcBef>
              <a:spcAft>
                <a:spcPts val="600"/>
              </a:spcAft>
            </a:pPr>
            <a:r>
              <a:rPr lang="en-GB" sz="1400" kern="100" dirty="0"/>
              <a:t>Where swabbing is not possible, a urine sample can be used as a last resort. Please use a plain sterile urine container without preservative.</a:t>
            </a:r>
          </a:p>
          <a:p>
            <a:pPr algn="just">
              <a:lnSpc>
                <a:spcPct val="120000"/>
              </a:lnSpc>
              <a:spcBef>
                <a:spcPts val="600"/>
              </a:spcBef>
              <a:spcAft>
                <a:spcPts val="600"/>
              </a:spcAft>
            </a:pPr>
            <a:r>
              <a:rPr lang="en-GB" sz="1400" kern="100" dirty="0"/>
              <a:t>Send samples urgently to the UKHSA virology labs at MFT via your local laboratory using normal pathways for clinical samples. It is no longer a requirement for you to notify the duty Virologist when you send measles samples</a:t>
            </a:r>
          </a:p>
          <a:p>
            <a:pPr algn="just">
              <a:lnSpc>
                <a:spcPct val="120000"/>
              </a:lnSpc>
              <a:spcBef>
                <a:spcPts val="600"/>
              </a:spcBef>
              <a:spcAft>
                <a:spcPts val="600"/>
              </a:spcAft>
            </a:pPr>
            <a:r>
              <a:rPr lang="en-GB" sz="1400" dirty="0"/>
              <a:t>Further detailed testing guidance is available here: </a:t>
            </a:r>
          </a:p>
          <a:p>
            <a:pPr algn="just">
              <a:lnSpc>
                <a:spcPct val="120000"/>
              </a:lnSpc>
              <a:spcBef>
                <a:spcPts val="600"/>
              </a:spcBef>
              <a:spcAft>
                <a:spcPts val="600"/>
              </a:spcAft>
            </a:pPr>
            <a:r>
              <a:rPr lang="en-GB" sz="1400" kern="100" dirty="0">
                <a:ea typeface="Calibri" panose="020F0502020204030204" pitchFamily="34" charset="0"/>
              </a:rPr>
              <a:t>Please note that o</a:t>
            </a:r>
            <a:r>
              <a:rPr lang="en-GB" sz="1400" kern="100" dirty="0">
                <a:effectLst/>
                <a:ea typeface="Calibri" panose="020F0502020204030204" pitchFamily="34" charset="0"/>
              </a:rPr>
              <a:t>ral fluid kit tests, which are sent out directly to patients by the UKHSA Health Protection teams upon notification of suspected cases, are primarily for </a:t>
            </a:r>
            <a:r>
              <a:rPr lang="en-GB" sz="1400" b="1" i="1" kern="100" dirty="0">
                <a:effectLst/>
                <a:ea typeface="Calibri" panose="020F0502020204030204" pitchFamily="34" charset="0"/>
              </a:rPr>
              <a:t>surveillance purposes</a:t>
            </a:r>
            <a:r>
              <a:rPr lang="en-GB" sz="1400" kern="100" dirty="0">
                <a:effectLst/>
                <a:ea typeface="Calibri" panose="020F0502020204030204" pitchFamily="34" charset="0"/>
              </a:rPr>
              <a:t>. As such, the results often take several weeks to come back. </a:t>
            </a:r>
            <a:r>
              <a:rPr lang="en-GB" sz="1400" kern="100" dirty="0">
                <a:ea typeface="Calibri" panose="020F0502020204030204" pitchFamily="34" charset="0"/>
              </a:rPr>
              <a:t>This means they</a:t>
            </a:r>
            <a:r>
              <a:rPr lang="en-GB" sz="1400" kern="100" dirty="0">
                <a:effectLst/>
                <a:ea typeface="Calibri" panose="020F0502020204030204" pitchFamily="34" charset="0"/>
              </a:rPr>
              <a:t> cannot be relied upon to guide clinical management or urgent public health measures. </a:t>
            </a:r>
          </a:p>
        </p:txBody>
      </p:sp>
      <p:sp>
        <p:nvSpPr>
          <p:cNvPr id="3" name="Title 2">
            <a:extLst>
              <a:ext uri="{FF2B5EF4-FFF2-40B4-BE49-F238E27FC236}">
                <a16:creationId xmlns:a16="http://schemas.microsoft.com/office/drawing/2014/main" id="{C45E7B9E-31AE-7721-9D02-E25872968CE8}"/>
              </a:ext>
            </a:extLst>
          </p:cNvPr>
          <p:cNvSpPr>
            <a:spLocks noGrp="1"/>
          </p:cNvSpPr>
          <p:nvPr>
            <p:ph type="title"/>
          </p:nvPr>
        </p:nvSpPr>
        <p:spPr>
          <a:xfrm>
            <a:off x="563671" y="691139"/>
            <a:ext cx="8636085" cy="519545"/>
          </a:xfrm>
        </p:spPr>
        <p:txBody>
          <a:bodyPr/>
          <a:lstStyle/>
          <a:p>
            <a:r>
              <a:rPr lang="en-GB" b="1" dirty="0"/>
              <a:t>Diagnostic testing</a:t>
            </a:r>
          </a:p>
        </p:txBody>
      </p:sp>
      <p:graphicFrame>
        <p:nvGraphicFramePr>
          <p:cNvPr id="5" name="Object 4">
            <a:extLst>
              <a:ext uri="{FF2B5EF4-FFF2-40B4-BE49-F238E27FC236}">
                <a16:creationId xmlns:a16="http://schemas.microsoft.com/office/drawing/2014/main" id="{ED4799D7-6A8C-B2FA-B21E-3BFBB6E3CD2E}"/>
              </a:ext>
            </a:extLst>
          </p:cNvPr>
          <p:cNvGraphicFramePr>
            <a:graphicFrameLocks noChangeAspect="1"/>
          </p:cNvGraphicFramePr>
          <p:nvPr>
            <p:extLst>
              <p:ext uri="{D42A27DB-BD31-4B8C-83A1-F6EECF244321}">
                <p14:modId xmlns:p14="http://schemas.microsoft.com/office/powerpoint/2010/main" val="4152764725"/>
              </p:ext>
            </p:extLst>
          </p:nvPr>
        </p:nvGraphicFramePr>
        <p:xfrm>
          <a:off x="5111010" y="4929188"/>
          <a:ext cx="914400" cy="806450"/>
        </p:xfrm>
        <a:graphic>
          <a:graphicData uri="http://schemas.openxmlformats.org/presentationml/2006/ole">
            <mc:AlternateContent xmlns:mc="http://schemas.openxmlformats.org/markup-compatibility/2006">
              <mc:Choice xmlns:v="urn:schemas-microsoft-com:vml" Requires="v">
                <p:oleObj name="Document" showAsIcon="1" r:id="rId3" imgW="914400" imgH="806400" progId="Word.Document.12">
                  <p:embed/>
                </p:oleObj>
              </mc:Choice>
              <mc:Fallback>
                <p:oleObj name="Document" showAsIcon="1" r:id="rId3" imgW="914400" imgH="806400" progId="Word.Document.12">
                  <p:embed/>
                  <p:pic>
                    <p:nvPicPr>
                      <p:cNvPr id="5" name="Object 4">
                        <a:extLst>
                          <a:ext uri="{FF2B5EF4-FFF2-40B4-BE49-F238E27FC236}">
                            <a16:creationId xmlns:a16="http://schemas.microsoft.com/office/drawing/2014/main" id="{ED4799D7-6A8C-B2FA-B21E-3BFBB6E3CD2E}"/>
                          </a:ext>
                        </a:extLst>
                      </p:cNvPr>
                      <p:cNvPicPr/>
                      <p:nvPr/>
                    </p:nvPicPr>
                    <p:blipFill>
                      <a:blip r:embed="rId4"/>
                      <a:stretch>
                        <a:fillRect/>
                      </a:stretch>
                    </p:blipFill>
                    <p:spPr>
                      <a:xfrm>
                        <a:off x="5111010" y="4929188"/>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91604387"/>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A688304-3DAC-5A5A-5C6C-A92333E50C62}"/>
              </a:ext>
            </a:extLst>
          </p:cNvPr>
          <p:cNvSpPr>
            <a:spLocks noGrp="1"/>
          </p:cNvSpPr>
          <p:nvPr>
            <p:ph idx="1"/>
          </p:nvPr>
        </p:nvSpPr>
        <p:spPr>
          <a:xfrm>
            <a:off x="563671" y="1556657"/>
            <a:ext cx="10790129" cy="4277406"/>
          </a:xfrm>
        </p:spPr>
        <p:txBody>
          <a:bodyPr>
            <a:normAutofit/>
          </a:bodyPr>
          <a:lstStyle/>
          <a:p>
            <a:pPr algn="just">
              <a:lnSpc>
                <a:spcPct val="107000"/>
              </a:lnSpc>
              <a:spcBef>
                <a:spcPts val="600"/>
              </a:spcBef>
              <a:spcAft>
                <a:spcPts val="600"/>
              </a:spcAft>
            </a:pPr>
            <a:r>
              <a:rPr lang="en-GB" sz="1600" kern="0" dirty="0">
                <a:effectLst/>
                <a:ea typeface="Arial" panose="020B0604020202020204" pitchFamily="34" charset="0"/>
              </a:rPr>
              <a:t>Measles risk assessment and IPC guidance for healthcare settings </a:t>
            </a:r>
            <a:r>
              <a:rPr lang="en-GB" sz="1600" u="sng" kern="0" dirty="0">
                <a:solidFill>
                  <a:srgbClr val="0563C1"/>
                </a:solidFill>
                <a:effectLst/>
                <a:ea typeface="Arial" panose="020B0604020202020204" pitchFamily="34" charset="0"/>
                <a:hlinkClick r:id="rId2"/>
              </a:rPr>
              <a:t>here</a:t>
            </a:r>
            <a:r>
              <a:rPr lang="en-GB" sz="1600" kern="0" dirty="0">
                <a:effectLst/>
                <a:ea typeface="Arial" panose="020B0604020202020204" pitchFamily="34" charset="0"/>
              </a:rPr>
              <a:t>.</a:t>
            </a:r>
            <a:endParaRPr lang="en-GB" sz="1500" kern="100" dirty="0">
              <a:effectLst/>
              <a:ea typeface="Calibri" panose="020F0502020204030204" pitchFamily="34" charset="0"/>
            </a:endParaRPr>
          </a:p>
          <a:p>
            <a:pPr algn="just">
              <a:lnSpc>
                <a:spcPct val="107000"/>
              </a:lnSpc>
              <a:spcBef>
                <a:spcPts val="600"/>
              </a:spcBef>
              <a:spcAft>
                <a:spcPts val="600"/>
              </a:spcAft>
            </a:pPr>
            <a:r>
              <a:rPr lang="en-GB" sz="1600" kern="0" dirty="0">
                <a:effectLst/>
                <a:ea typeface="Arial" panose="020B0604020202020204" pitchFamily="34" charset="0"/>
              </a:rPr>
              <a:t>National infection prevention and control manual (NIPCM) for England:</a:t>
            </a:r>
            <a:r>
              <a:rPr lang="en-GB" sz="1500" kern="100" dirty="0">
                <a:ea typeface="Arial" panose="020B0604020202020204" pitchFamily="34" charset="0"/>
              </a:rPr>
              <a:t> </a:t>
            </a:r>
            <a:r>
              <a:rPr lang="en-GB" sz="1600" u="sng" kern="0" dirty="0">
                <a:solidFill>
                  <a:srgbClr val="0563C1"/>
                </a:solidFill>
                <a:effectLst/>
                <a:ea typeface="Arial" panose="020B0604020202020204" pitchFamily="34" charset="0"/>
                <a:hlinkClick r:id="rId3"/>
              </a:rPr>
              <a:t>Chapter 1</a:t>
            </a:r>
            <a:r>
              <a:rPr lang="en-GB" sz="1600" kern="0" dirty="0">
                <a:effectLst/>
                <a:ea typeface="Arial" panose="020B0604020202020204" pitchFamily="34" charset="0"/>
              </a:rPr>
              <a:t>: Standard infection control precautions (SICPs)</a:t>
            </a:r>
            <a:r>
              <a:rPr lang="en-GB" sz="1500" kern="100" dirty="0">
                <a:ea typeface="Arial" panose="020B0604020202020204" pitchFamily="34" charset="0"/>
              </a:rPr>
              <a:t>, and </a:t>
            </a:r>
            <a:r>
              <a:rPr lang="en-GB" sz="1600" u="sng" kern="0" dirty="0">
                <a:solidFill>
                  <a:srgbClr val="0563C1"/>
                </a:solidFill>
                <a:effectLst/>
                <a:ea typeface="Arial" panose="020B0604020202020204" pitchFamily="34" charset="0"/>
                <a:hlinkClick r:id="rId4"/>
              </a:rPr>
              <a:t>Chapter 2</a:t>
            </a:r>
            <a:r>
              <a:rPr lang="en-GB" sz="1600" kern="0" dirty="0">
                <a:effectLst/>
                <a:ea typeface="Arial" panose="020B0604020202020204" pitchFamily="34" charset="0"/>
              </a:rPr>
              <a:t>: Transmission based precautions (TBPs).</a:t>
            </a:r>
            <a:endParaRPr lang="en-GB" sz="1500" kern="100" dirty="0">
              <a:effectLst/>
              <a:ea typeface="Calibri" panose="020F0502020204030204" pitchFamily="34" charset="0"/>
            </a:endParaRPr>
          </a:p>
          <a:p>
            <a:pPr algn="just">
              <a:lnSpc>
                <a:spcPct val="107000"/>
              </a:lnSpc>
              <a:spcBef>
                <a:spcPts val="600"/>
              </a:spcBef>
              <a:spcAft>
                <a:spcPts val="600"/>
              </a:spcAft>
            </a:pPr>
            <a:r>
              <a:rPr lang="en-GB" sz="1600" kern="0" dirty="0">
                <a:effectLst/>
                <a:ea typeface="Arial" panose="020B0604020202020204" pitchFamily="34" charset="0"/>
              </a:rPr>
              <a:t>Staff should wear the following PPE when assessing or managing patients with confirmed or suspected measles: single-use, disposable gloves, apron, respiratory protective equipment (FFP3 mask), eye/face protection (goggles or visor).</a:t>
            </a:r>
          </a:p>
          <a:p>
            <a:pPr algn="just">
              <a:lnSpc>
                <a:spcPct val="107000"/>
              </a:lnSpc>
              <a:spcBef>
                <a:spcPts val="600"/>
              </a:spcBef>
              <a:spcAft>
                <a:spcPts val="600"/>
              </a:spcAft>
            </a:pPr>
            <a:r>
              <a:rPr lang="en-GB" sz="1600" kern="0" dirty="0">
                <a:effectLst/>
                <a:ea typeface="Arial" panose="020B0604020202020204" pitchFamily="34" charset="0"/>
              </a:rPr>
              <a:t>Risk assess clinical all staff seeing a patient with suspected Measles; ensure staff member agrees to see patient, check evidence of 2 MMR vaccination, exclude staff who are clinically vulnerable, immunocompromised and pregnant from seeing suspected cases. </a:t>
            </a:r>
          </a:p>
          <a:p>
            <a:pPr algn="just">
              <a:lnSpc>
                <a:spcPct val="107000"/>
              </a:lnSpc>
              <a:spcBef>
                <a:spcPts val="600"/>
              </a:spcBef>
              <a:spcAft>
                <a:spcPts val="600"/>
              </a:spcAft>
            </a:pPr>
            <a:r>
              <a:rPr lang="en-GB" sz="1600" kern="0" dirty="0">
                <a:ea typeface="Calibri" panose="020F0502020204030204" pitchFamily="34" charset="0"/>
              </a:rPr>
              <a:t>FFP3 masks can be ordered from the </a:t>
            </a:r>
            <a:r>
              <a:rPr lang="en-GB" sz="1600" kern="0" dirty="0">
                <a:ea typeface="Calibri" panose="020F0502020204030204" pitchFamily="34" charset="0"/>
                <a:hlinkClick r:id="rId5"/>
              </a:rPr>
              <a:t>PPE </a:t>
            </a:r>
            <a:r>
              <a:rPr lang="en-GB" sz="1600" kern="0" dirty="0">
                <a:ea typeface="Calibri" panose="020F0502020204030204" pitchFamily="34" charset="0"/>
              </a:rPr>
              <a:t>portal and are free of charge.</a:t>
            </a:r>
            <a:r>
              <a:rPr lang="en-GB" sz="1500" kern="100" dirty="0">
                <a:ea typeface="Calibri" panose="020F0502020204030204" pitchFamily="34" charset="0"/>
              </a:rPr>
              <a:t> </a:t>
            </a:r>
            <a:r>
              <a:rPr lang="en-GB" sz="1600" kern="0" dirty="0"/>
              <a:t>The FFP3 masks will need fit testing and the ICB is urgently looking at how to support this. </a:t>
            </a:r>
          </a:p>
          <a:p>
            <a:pPr algn="just">
              <a:lnSpc>
                <a:spcPct val="107000"/>
              </a:lnSpc>
              <a:spcBef>
                <a:spcPts val="600"/>
              </a:spcBef>
              <a:spcAft>
                <a:spcPts val="600"/>
              </a:spcAft>
            </a:pPr>
            <a:r>
              <a:rPr lang="en-GB" sz="1600" kern="0" dirty="0"/>
              <a:t>Practical IPC advice for consultations see next slide.</a:t>
            </a:r>
          </a:p>
        </p:txBody>
      </p:sp>
      <p:sp>
        <p:nvSpPr>
          <p:cNvPr id="3" name="Title 2">
            <a:extLst>
              <a:ext uri="{FF2B5EF4-FFF2-40B4-BE49-F238E27FC236}">
                <a16:creationId xmlns:a16="http://schemas.microsoft.com/office/drawing/2014/main" id="{C45E7B9E-31AE-7721-9D02-E25872968CE8}"/>
              </a:ext>
            </a:extLst>
          </p:cNvPr>
          <p:cNvSpPr>
            <a:spLocks noGrp="1"/>
          </p:cNvSpPr>
          <p:nvPr>
            <p:ph type="title"/>
          </p:nvPr>
        </p:nvSpPr>
        <p:spPr>
          <a:xfrm>
            <a:off x="841369" y="752373"/>
            <a:ext cx="8636085" cy="519545"/>
          </a:xfrm>
        </p:spPr>
        <p:txBody>
          <a:bodyPr/>
          <a:lstStyle/>
          <a:p>
            <a:r>
              <a:rPr lang="en-GB" b="1" dirty="0"/>
              <a:t>Infection prevention and control (IPC) </a:t>
            </a:r>
          </a:p>
        </p:txBody>
      </p:sp>
    </p:spTree>
    <p:extLst>
      <p:ext uri="{BB962C8B-B14F-4D97-AF65-F5344CB8AC3E}">
        <p14:creationId xmlns:p14="http://schemas.microsoft.com/office/powerpoint/2010/main" val="1308422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133C170-A882-FA20-44CB-685F7C7BFEEA}"/>
              </a:ext>
            </a:extLst>
          </p:cNvPr>
          <p:cNvSpPr>
            <a:spLocks noGrp="1"/>
          </p:cNvSpPr>
          <p:nvPr>
            <p:ph idx="1"/>
          </p:nvPr>
        </p:nvSpPr>
        <p:spPr>
          <a:xfrm>
            <a:off x="563672" y="1825625"/>
            <a:ext cx="5222086" cy="4047218"/>
          </a:xfrm>
        </p:spPr>
        <p:txBody>
          <a:bodyPr>
            <a:normAutofit/>
          </a:bodyPr>
          <a:lstStyle/>
          <a:p>
            <a:pPr marL="0" indent="0">
              <a:buNone/>
            </a:pPr>
            <a:r>
              <a:rPr lang="en-GB" sz="2100" b="1" dirty="0"/>
              <a:t>Before consultation</a:t>
            </a:r>
          </a:p>
          <a:p>
            <a:r>
              <a:rPr lang="en-GB" sz="2000" dirty="0"/>
              <a:t>Ventilate space where possible</a:t>
            </a:r>
          </a:p>
          <a:p>
            <a:r>
              <a:rPr lang="en-GB" sz="2000" dirty="0"/>
              <a:t>Ensure space is free from clutter and put away in a cupboard anything not required for consultation</a:t>
            </a:r>
          </a:p>
          <a:p>
            <a:r>
              <a:rPr lang="en-GB" sz="2000" dirty="0"/>
              <a:t>Clean hands – with hand sanitiser or soap and water</a:t>
            </a:r>
          </a:p>
          <a:p>
            <a:r>
              <a:rPr lang="en-GB" sz="2000" dirty="0"/>
              <a:t>Don PPE – apron and gloves. Recognising FFP3 masks or hoods may not be available, a pragmatic solution is a  Type IIR fluid resistant surgical mask (FRSM) and face shield or goggles</a:t>
            </a:r>
          </a:p>
          <a:p>
            <a:endParaRPr lang="en-GB" dirty="0"/>
          </a:p>
        </p:txBody>
      </p:sp>
      <p:sp>
        <p:nvSpPr>
          <p:cNvPr id="3" name="Title 2">
            <a:extLst>
              <a:ext uri="{FF2B5EF4-FFF2-40B4-BE49-F238E27FC236}">
                <a16:creationId xmlns:a16="http://schemas.microsoft.com/office/drawing/2014/main" id="{157628D6-9C6E-9673-FA7F-9DCE2998FFFE}"/>
              </a:ext>
            </a:extLst>
          </p:cNvPr>
          <p:cNvSpPr>
            <a:spLocks noGrp="1"/>
          </p:cNvSpPr>
          <p:nvPr>
            <p:ph type="title"/>
          </p:nvPr>
        </p:nvSpPr>
        <p:spPr/>
        <p:txBody>
          <a:bodyPr/>
          <a:lstStyle/>
          <a:p>
            <a:r>
              <a:rPr lang="en-GB" b="1" dirty="0"/>
              <a:t>Practical IPC advice for consultations</a:t>
            </a:r>
          </a:p>
        </p:txBody>
      </p:sp>
      <p:sp>
        <p:nvSpPr>
          <p:cNvPr id="5" name="TextBox 4">
            <a:extLst>
              <a:ext uri="{FF2B5EF4-FFF2-40B4-BE49-F238E27FC236}">
                <a16:creationId xmlns:a16="http://schemas.microsoft.com/office/drawing/2014/main" id="{07F6530D-BE4E-0679-33FA-470BE93E9C43}"/>
              </a:ext>
            </a:extLst>
          </p:cNvPr>
          <p:cNvSpPr txBox="1"/>
          <p:nvPr/>
        </p:nvSpPr>
        <p:spPr>
          <a:xfrm>
            <a:off x="5970814" y="1825625"/>
            <a:ext cx="6096000" cy="3785652"/>
          </a:xfrm>
          <a:prstGeom prst="rect">
            <a:avLst/>
          </a:prstGeom>
          <a:noFill/>
        </p:spPr>
        <p:txBody>
          <a:bodyPr wrap="square">
            <a:spAutoFit/>
          </a:bodyPr>
          <a:lstStyle/>
          <a:p>
            <a:r>
              <a:rPr lang="en-GB" sz="2000" b="1" dirty="0">
                <a:latin typeface="Arial" panose="020B0604020202020204" pitchFamily="34" charset="0"/>
                <a:cs typeface="Arial" panose="020B0604020202020204" pitchFamily="34" charset="0"/>
              </a:rPr>
              <a:t>After consultation </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Remove PPE and clean hands</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Open the window/ventilate the room where possible</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Dispose of any single use equipment</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Bag and remove any waste, e.g. couch roll &amp; PPE</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Wipe any equipment used with an alcohol wipe</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Clean down surfaces from arm height down and mop the floor using warm water and usual cleaning products</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Leave the room free for 15-20 minutes before used again.</a:t>
            </a:r>
          </a:p>
        </p:txBody>
      </p:sp>
    </p:spTree>
    <p:extLst>
      <p:ext uri="{BB962C8B-B14F-4D97-AF65-F5344CB8AC3E}">
        <p14:creationId xmlns:p14="http://schemas.microsoft.com/office/powerpoint/2010/main" val="2210676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A688304-3DAC-5A5A-5C6C-A92333E50C62}"/>
              </a:ext>
            </a:extLst>
          </p:cNvPr>
          <p:cNvSpPr>
            <a:spLocks noGrp="1"/>
          </p:cNvSpPr>
          <p:nvPr>
            <p:ph idx="1"/>
          </p:nvPr>
        </p:nvSpPr>
        <p:spPr>
          <a:xfrm>
            <a:off x="563671" y="2061007"/>
            <a:ext cx="10790129" cy="3473018"/>
          </a:xfrm>
        </p:spPr>
        <p:txBody>
          <a:bodyPr/>
          <a:lstStyle/>
          <a:p>
            <a:pPr marL="342900" lvl="0" indent="-342900">
              <a:lnSpc>
                <a:spcPct val="107000"/>
              </a:lnSpc>
              <a:spcBef>
                <a:spcPts val="600"/>
              </a:spcBef>
              <a:spcAft>
                <a:spcPts val="600"/>
              </a:spcAft>
              <a:buFont typeface="Symbol" panose="05050102010706020507" pitchFamily="18" charset="2"/>
              <a:buChar char=""/>
            </a:pPr>
            <a:r>
              <a:rPr lang="en-GB" sz="2400" kern="0" dirty="0">
                <a:effectLst/>
                <a:latin typeface="Arial" panose="020B0604020202020204" pitchFamily="34" charset="0"/>
                <a:ea typeface="Arial" panose="020B0604020202020204" pitchFamily="34" charset="0"/>
                <a:cs typeface="Times New Roman" panose="02020603050405020304" pitchFamily="18" charset="0"/>
              </a:rPr>
              <a:t>Measles information for the public is </a:t>
            </a:r>
            <a:r>
              <a:rPr lang="en-GB" sz="2400" u="sng" kern="0" dirty="0">
                <a:solidFill>
                  <a:srgbClr val="0563C1"/>
                </a:solidFill>
                <a:effectLst/>
                <a:latin typeface="Arial" panose="020B0604020202020204" pitchFamily="34" charset="0"/>
                <a:ea typeface="Arial" panose="020B0604020202020204" pitchFamily="34" charset="0"/>
                <a:cs typeface="Times New Roman" panose="02020603050405020304" pitchFamily="18" charset="0"/>
                <a:hlinkClick r:id="rId2"/>
              </a:rPr>
              <a:t>here</a:t>
            </a:r>
            <a:r>
              <a:rPr lang="en-GB" sz="2400" kern="0" dirty="0">
                <a:effectLst/>
                <a:latin typeface="Arial" panose="020B0604020202020204" pitchFamily="34" charset="0"/>
                <a:ea typeface="Arial" panose="020B0604020202020204" pitchFamily="34" charset="0"/>
                <a:cs typeface="Times New Roman" panose="02020603050405020304" pitchFamily="18" charset="0"/>
              </a:rPr>
              <a:t>.</a:t>
            </a:r>
          </a:p>
          <a:p>
            <a:pPr marL="342900" marR="0" lvl="0" indent="-342900" algn="l" defTabSz="914400" rtl="0" eaLnBrk="1" fontAlgn="auto" latinLnBrk="0" hangingPunct="1">
              <a:lnSpc>
                <a:spcPct val="107000"/>
              </a:lnSpc>
              <a:spcBef>
                <a:spcPts val="600"/>
              </a:spcBef>
              <a:spcAft>
                <a:spcPts val="600"/>
              </a:spcAft>
              <a:buClrTx/>
              <a:buSzTx/>
              <a:buFont typeface="Symbol" panose="05050102010706020507" pitchFamily="18" charset="2"/>
              <a:buChar char=""/>
              <a:tabLst/>
              <a:defRPr/>
            </a:pPr>
            <a:r>
              <a:rPr kumimoji="0" lang="en-GB" sz="2400" b="0" i="0" u="none" strike="noStrike" kern="0" cap="none" spc="0" normalizeH="0" baseline="0" noProof="0" dirty="0">
                <a:ln>
                  <a:noFill/>
                </a:ln>
                <a:solidFill>
                  <a:srgbClr val="425563"/>
                </a:solidFill>
                <a:effectLst/>
                <a:uLnTx/>
                <a:uFillTx/>
                <a:latin typeface="Arial" panose="020B0604020202020204" pitchFamily="34" charset="0"/>
                <a:ea typeface="Arial" panose="020B0604020202020204" pitchFamily="34" charset="0"/>
                <a:cs typeface="Arial" panose="020B0604020202020204" pitchFamily="34" charset="0"/>
              </a:rPr>
              <a:t>GM campaign toolkit and resources </a:t>
            </a:r>
            <a:r>
              <a:rPr kumimoji="0" lang="en-GB" sz="2400" b="0" i="0" u="sng" strike="noStrike" kern="0" cap="none" spc="0" normalizeH="0" baseline="0" noProof="0" dirty="0">
                <a:ln>
                  <a:noFill/>
                </a:ln>
                <a:solidFill>
                  <a:srgbClr val="0563C1"/>
                </a:solidFill>
                <a:effectLst/>
                <a:uLnTx/>
                <a:uFillTx/>
                <a:latin typeface="Arial" panose="020B0604020202020204" pitchFamily="34" charset="0"/>
                <a:ea typeface="Arial" panose="020B0604020202020204" pitchFamily="34" charset="0"/>
                <a:cs typeface="Arial" panose="020B0604020202020204" pitchFamily="34" charset="0"/>
                <a:hlinkClick r:id="rId3"/>
              </a:rPr>
              <a:t>here</a:t>
            </a:r>
            <a:r>
              <a:rPr kumimoji="0" lang="en-GB" sz="2400" b="0" i="0" u="none" strike="noStrike" kern="0" cap="none" spc="0" normalizeH="0" baseline="0" noProof="0" dirty="0">
                <a:ln>
                  <a:noFill/>
                </a:ln>
                <a:solidFill>
                  <a:srgbClr val="425563"/>
                </a:solidFill>
                <a:effectLst/>
                <a:uLnTx/>
                <a:uFillTx/>
                <a:latin typeface="Arial" panose="020B0604020202020204" pitchFamily="34" charset="0"/>
                <a:ea typeface="Arial" panose="020B0604020202020204" pitchFamily="34" charset="0"/>
                <a:cs typeface="Arial" panose="020B0604020202020204" pitchFamily="34" charset="0"/>
              </a:rPr>
              <a:t>.</a:t>
            </a:r>
            <a:endParaRPr lang="en-GB" sz="2000" kern="100" dirty="0">
              <a:latin typeface="Calibri" panose="020F0502020204030204" pitchFamily="34" charset="0"/>
              <a:ea typeface="Arial" panose="020B0604020202020204" pitchFamily="34" charset="0"/>
              <a:cs typeface="Times New Roman" panose="02020603050405020304" pitchFamily="18" charset="0"/>
            </a:endParaRPr>
          </a:p>
          <a:p>
            <a:pPr marL="342900" lvl="0" indent="-342900">
              <a:lnSpc>
                <a:spcPct val="107000"/>
              </a:lnSpc>
              <a:spcBef>
                <a:spcPts val="600"/>
              </a:spcBef>
              <a:spcAft>
                <a:spcPts val="600"/>
              </a:spcAft>
              <a:buFont typeface="Symbol" panose="05050102010706020507" pitchFamily="18" charset="2"/>
              <a:buChar char=""/>
            </a:pPr>
            <a:r>
              <a:rPr lang="en-GB" kern="0" dirty="0">
                <a:effectLst/>
                <a:ea typeface="Arial" panose="020B0604020202020204" pitchFamily="34" charset="0"/>
              </a:rPr>
              <a:t>National posters and leaflets </a:t>
            </a:r>
            <a:r>
              <a:rPr lang="en-GB" u="sng" kern="0" dirty="0">
                <a:solidFill>
                  <a:srgbClr val="0563C1"/>
                </a:solidFill>
                <a:effectLst/>
                <a:ea typeface="Arial" panose="020B0604020202020204" pitchFamily="34" charset="0"/>
                <a:hlinkClick r:id="rId4"/>
              </a:rPr>
              <a:t>here</a:t>
            </a:r>
            <a:r>
              <a:rPr lang="en-GB" kern="0" dirty="0">
                <a:effectLst/>
                <a:ea typeface="Arial" panose="020B0604020202020204" pitchFamily="34" charset="0"/>
              </a:rPr>
              <a:t>.</a:t>
            </a:r>
            <a:endParaRPr lang="en-GB" kern="100" dirty="0">
              <a:ea typeface="Arial" panose="020B0604020202020204" pitchFamily="34" charset="0"/>
            </a:endParaRPr>
          </a:p>
          <a:p>
            <a:pPr marL="342900" lvl="0" indent="-342900">
              <a:lnSpc>
                <a:spcPct val="107000"/>
              </a:lnSpc>
              <a:spcBef>
                <a:spcPts val="600"/>
              </a:spcBef>
              <a:spcAft>
                <a:spcPts val="600"/>
              </a:spcAft>
              <a:buFont typeface="Symbol" panose="05050102010706020507" pitchFamily="18" charset="2"/>
              <a:buChar char=""/>
            </a:pPr>
            <a:r>
              <a:rPr lang="en-GB" kern="0" dirty="0"/>
              <a:t>MMR information leaflet </a:t>
            </a:r>
            <a:r>
              <a:rPr lang="en-GB" kern="0" dirty="0">
                <a:hlinkClick r:id="rId5"/>
              </a:rPr>
              <a:t>here</a:t>
            </a:r>
            <a:r>
              <a:rPr lang="en-GB" kern="0" dirty="0"/>
              <a:t>.</a:t>
            </a:r>
            <a:endParaRPr lang="en-GB" kern="100" dirty="0">
              <a:ea typeface="Arial" panose="020B0604020202020204" pitchFamily="34" charset="0"/>
            </a:endParaRPr>
          </a:p>
          <a:p>
            <a:pPr marL="342900" lvl="0" indent="-342900">
              <a:lnSpc>
                <a:spcPct val="107000"/>
              </a:lnSpc>
              <a:spcBef>
                <a:spcPts val="600"/>
              </a:spcBef>
              <a:spcAft>
                <a:spcPts val="600"/>
              </a:spcAft>
              <a:buFont typeface="Symbol" panose="05050102010706020507" pitchFamily="18" charset="2"/>
              <a:buChar char=""/>
            </a:pPr>
            <a:r>
              <a:rPr lang="en-GB" kern="0" dirty="0"/>
              <a:t>Leaflet about immunisation in pregnancy </a:t>
            </a:r>
            <a:r>
              <a:rPr lang="en-GB" kern="0" dirty="0">
                <a:hlinkClick r:id="rId6"/>
              </a:rPr>
              <a:t>here</a:t>
            </a:r>
            <a:r>
              <a:rPr lang="en-GB" kern="0" dirty="0"/>
              <a:t>.</a:t>
            </a:r>
            <a:endParaRPr lang="en-GB" kern="100" dirty="0">
              <a:ea typeface="Arial" panose="020B0604020202020204" pitchFamily="34" charset="0"/>
            </a:endParaRPr>
          </a:p>
          <a:p>
            <a:pPr marL="342900" lvl="0" indent="-342900">
              <a:lnSpc>
                <a:spcPct val="107000"/>
              </a:lnSpc>
              <a:spcBef>
                <a:spcPts val="600"/>
              </a:spcBef>
              <a:spcAft>
                <a:spcPts val="600"/>
              </a:spcAft>
              <a:buFont typeface="Symbol" panose="05050102010706020507" pitchFamily="18" charset="2"/>
              <a:buChar char=""/>
            </a:pPr>
            <a:r>
              <a:rPr lang="en-GB" kern="0" dirty="0"/>
              <a:t>A4 poster for GP surgery reception </a:t>
            </a:r>
            <a:r>
              <a:rPr lang="en-GB" kern="0" dirty="0">
                <a:hlinkClick r:id="rId7"/>
              </a:rPr>
              <a:t>here</a:t>
            </a:r>
            <a:r>
              <a:rPr lang="en-GB" kern="0" dirty="0"/>
              <a:t>.</a:t>
            </a:r>
          </a:p>
        </p:txBody>
      </p:sp>
      <p:sp>
        <p:nvSpPr>
          <p:cNvPr id="3" name="Title 2">
            <a:extLst>
              <a:ext uri="{FF2B5EF4-FFF2-40B4-BE49-F238E27FC236}">
                <a16:creationId xmlns:a16="http://schemas.microsoft.com/office/drawing/2014/main" id="{C45E7B9E-31AE-7721-9D02-E25872968CE8}"/>
              </a:ext>
            </a:extLst>
          </p:cNvPr>
          <p:cNvSpPr>
            <a:spLocks noGrp="1"/>
          </p:cNvSpPr>
          <p:nvPr>
            <p:ph type="title"/>
          </p:nvPr>
        </p:nvSpPr>
        <p:spPr/>
        <p:txBody>
          <a:bodyPr/>
          <a:lstStyle/>
          <a:p>
            <a:r>
              <a:rPr lang="en-GB" b="1" dirty="0"/>
              <a:t>Communications resources</a:t>
            </a:r>
          </a:p>
        </p:txBody>
      </p:sp>
    </p:spTree>
    <p:extLst>
      <p:ext uri="{BB962C8B-B14F-4D97-AF65-F5344CB8AC3E}">
        <p14:creationId xmlns:p14="http://schemas.microsoft.com/office/powerpoint/2010/main" val="1403262771"/>
      </p:ext>
    </p:extLst>
  </p:cSld>
  <p:clrMapOvr>
    <a:masterClrMapping/>
  </p:clrMapOvr>
</p:sld>
</file>

<file path=ppt/theme/theme1.xml><?xml version="1.0" encoding="utf-8"?>
<a:theme xmlns:a="http://schemas.openxmlformats.org/drawingml/2006/main" name="Office Theme">
  <a:themeElements>
    <a:clrScheme name="NHS GM">
      <a:dk1>
        <a:srgbClr val="415563"/>
      </a:dk1>
      <a:lt1>
        <a:srgbClr val="FFFFFF"/>
      </a:lt1>
      <a:dk2>
        <a:srgbClr val="415563"/>
      </a:dk2>
      <a:lt2>
        <a:srgbClr val="E8EDEE"/>
      </a:lt2>
      <a:accent1>
        <a:srgbClr val="AE2473"/>
      </a:accent1>
      <a:accent2>
        <a:srgbClr val="ED7D31"/>
      </a:accent2>
      <a:accent3>
        <a:srgbClr val="005EB8"/>
      </a:accent3>
      <a:accent4>
        <a:srgbClr val="FFC000"/>
      </a:accent4>
      <a:accent5>
        <a:srgbClr val="FFFFFF"/>
      </a:accent5>
      <a:accent6>
        <a:srgbClr val="28B5E9"/>
      </a:accent6>
      <a:hlink>
        <a:srgbClr val="006AB4"/>
      </a:hlink>
      <a:folHlink>
        <a:srgbClr val="AE247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ca866a6-28c1-4cdb-aba9-9e83c2acaadc">
      <Terms xmlns="http://schemas.microsoft.com/office/infopath/2007/PartnerControls"/>
    </lcf76f155ced4ddcb4097134ff3c332f>
    <TaxCatchAll xmlns="0407d075-a41c-40ec-977c-515b3b1ad0b0" xsi:nil="true"/>
    <Dateandtimeuploaded xmlns="4ca866a6-28c1-4cdb-aba9-9e83c2acaadc" xsi:nil="true"/>
    <SharedWithUsers xmlns="0407d075-a41c-40ec-977c-515b3b1ad0b0">
      <UserInfo>
        <DisplayName>Berry Graeme (CCG-Bury)</DisplayName>
        <AccountId>1000</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6BADE2D07C15A49AC2B9BC0D304D01B" ma:contentTypeVersion="18" ma:contentTypeDescription="Create a new document." ma:contentTypeScope="" ma:versionID="8e28e623e0c791c71a306a9f7b8330a5">
  <xsd:schema xmlns:xsd="http://www.w3.org/2001/XMLSchema" xmlns:xs="http://www.w3.org/2001/XMLSchema" xmlns:p="http://schemas.microsoft.com/office/2006/metadata/properties" xmlns:ns2="4ca866a6-28c1-4cdb-aba9-9e83c2acaadc" xmlns:ns3="0407d075-a41c-40ec-977c-515b3b1ad0b0" targetNamespace="http://schemas.microsoft.com/office/2006/metadata/properties" ma:root="true" ma:fieldsID="2b6769ac83e34cf0f6f3db1749726b34" ns2:_="" ns3:_="">
    <xsd:import namespace="4ca866a6-28c1-4cdb-aba9-9e83c2acaadc"/>
    <xsd:import namespace="0407d075-a41c-40ec-977c-515b3b1ad0b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DateTaken" minOccurs="0"/>
                <xsd:element ref="ns2:MediaServiceLocation" minOccurs="0"/>
                <xsd:element ref="ns2:MediaServiceGenerationTime" minOccurs="0"/>
                <xsd:element ref="ns2:MediaServiceEventHashCode" minOccurs="0"/>
                <xsd:element ref="ns2:MediaLengthInSeconds" minOccurs="0"/>
                <xsd:element ref="ns2:MediaServiceOCR" minOccurs="0"/>
                <xsd:element ref="ns2:Dateandtimeuploaded"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a866a6-28c1-4cdb-aba9-9e83c2acaa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292f357-6a0a-4056-a482-753bd213f007"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CR" ma:index="20" nillable="true" ma:displayName="Extracted Text" ma:internalName="MediaServiceOCR" ma:readOnly="true">
      <xsd:simpleType>
        <xsd:restriction base="dms:Note">
          <xsd:maxLength value="255"/>
        </xsd:restriction>
      </xsd:simpleType>
    </xsd:element>
    <xsd:element name="Dateandtimeuploaded" ma:index="21" nillable="true" ma:displayName="Date and time uploaded" ma:format="DateOnly" ma:internalName="Dateandtimeuploaded">
      <xsd:simpleType>
        <xsd:restriction base="dms:DateTim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07d075-a41c-40ec-977c-515b3b1ad0b0"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ab4f18f-3b5f-4778-be5c-c7c886894a9d}" ma:internalName="TaxCatchAll" ma:showField="CatchAllData" ma:web="0407d075-a41c-40ec-977c-515b3b1ad0b0">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2E7788E-0669-44E1-ACFD-133B843A40C9}">
  <ds:schemaRefs>
    <ds:schemaRef ds:uri="http://schemas.microsoft.com/office/2006/metadata/properties"/>
    <ds:schemaRef ds:uri="http://schemas.microsoft.com/office/infopath/2007/PartnerControls"/>
    <ds:schemaRef ds:uri="4ca866a6-28c1-4cdb-aba9-9e83c2acaadc"/>
    <ds:schemaRef ds:uri="0407d075-a41c-40ec-977c-515b3b1ad0b0"/>
  </ds:schemaRefs>
</ds:datastoreItem>
</file>

<file path=customXml/itemProps2.xml><?xml version="1.0" encoding="utf-8"?>
<ds:datastoreItem xmlns:ds="http://schemas.openxmlformats.org/officeDocument/2006/customXml" ds:itemID="{AEEDEF6D-5548-4B73-9013-A018C90CFEB1}">
  <ds:schemaRefs>
    <ds:schemaRef ds:uri="http://schemas.microsoft.com/sharepoint/v3/contenttype/forms"/>
  </ds:schemaRefs>
</ds:datastoreItem>
</file>

<file path=customXml/itemProps3.xml><?xml version="1.0" encoding="utf-8"?>
<ds:datastoreItem xmlns:ds="http://schemas.openxmlformats.org/officeDocument/2006/customXml" ds:itemID="{4E1FB3BE-37C1-4BBE-B0CE-3AD8DAB3D4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a866a6-28c1-4cdb-aba9-9e83c2acaadc"/>
    <ds:schemaRef ds:uri="0407d075-a41c-40ec-977c-515b3b1ad0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5389</TotalTime>
  <Words>1262</Words>
  <Application>Microsoft Office PowerPoint</Application>
  <PresentationFormat>Widescreen</PresentationFormat>
  <Paragraphs>62</Paragraphs>
  <Slides>9</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9</vt:i4>
      </vt:variant>
    </vt:vector>
  </HeadingPairs>
  <TitlesOfParts>
    <vt:vector size="16" baseType="lpstr">
      <vt:lpstr>Arial</vt:lpstr>
      <vt:lpstr>Calibri</vt:lpstr>
      <vt:lpstr>Calibri Light</vt:lpstr>
      <vt:lpstr>Symbol</vt:lpstr>
      <vt:lpstr>Office Theme</vt:lpstr>
      <vt:lpstr>Acrobat Document</vt:lpstr>
      <vt:lpstr>Document</vt:lpstr>
      <vt:lpstr>Measles: Information for General Practice</vt:lpstr>
      <vt:lpstr>General Information for healthcare professionals</vt:lpstr>
      <vt:lpstr>Vaccination for patients</vt:lpstr>
      <vt:lpstr>Vaccination for staff</vt:lpstr>
      <vt:lpstr>Actions to take if measles is suspected</vt:lpstr>
      <vt:lpstr>Diagnostic testing</vt:lpstr>
      <vt:lpstr>Infection prevention and control (IPC) </vt:lpstr>
      <vt:lpstr>Practical IPC advice for consultations</vt:lpstr>
      <vt:lpstr>Communications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Integrating health and care in Greater Manchester</dc:title>
  <dc:creator>Microsoft Office User</dc:creator>
  <cp:lastModifiedBy>Catherine</cp:lastModifiedBy>
  <cp:revision>42</cp:revision>
  <cp:lastPrinted>2023-09-24T09:20:46Z</cp:lastPrinted>
  <dcterms:created xsi:type="dcterms:W3CDTF">2022-06-21T14:09:16Z</dcterms:created>
  <dcterms:modified xsi:type="dcterms:W3CDTF">2024-03-11T12:33:20Z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0x01010046BADE2D07C15A49AC2B9BC0D304D01B</vt:lpwstr>
  </property>
  <property fmtid="{D5CDD505-2E9C-101B-9397-08002B2CF9AE}" pid="3" name="MediaServiceImageTags">
    <vt:lpwstr/>
  </property>
</Properties>
</file>